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926" r:id="rId6"/>
    <p:sldMasterId id="2147483881" r:id="rId7"/>
  </p:sldMasterIdLst>
  <p:notesMasterIdLst>
    <p:notesMasterId r:id="rId48"/>
  </p:notesMasterIdLst>
  <p:handoutMasterIdLst>
    <p:handoutMasterId r:id="rId49"/>
  </p:handoutMasterIdLst>
  <p:sldIdLst>
    <p:sldId id="1983" r:id="rId8"/>
    <p:sldId id="1838" r:id="rId9"/>
    <p:sldId id="1800" r:id="rId10"/>
    <p:sldId id="2001" r:id="rId11"/>
    <p:sldId id="2000" r:id="rId12"/>
    <p:sldId id="1992" r:id="rId13"/>
    <p:sldId id="2031" r:id="rId14"/>
    <p:sldId id="2027" r:id="rId15"/>
    <p:sldId id="2002" r:id="rId16"/>
    <p:sldId id="2028" r:id="rId17"/>
    <p:sldId id="2029" r:id="rId18"/>
    <p:sldId id="2030" r:id="rId19"/>
    <p:sldId id="1971" r:id="rId20"/>
    <p:sldId id="2008" r:id="rId21"/>
    <p:sldId id="1981" r:id="rId22"/>
    <p:sldId id="2006" r:id="rId23"/>
    <p:sldId id="2007" r:id="rId24"/>
    <p:sldId id="1972" r:id="rId25"/>
    <p:sldId id="2009" r:id="rId26"/>
    <p:sldId id="2019" r:id="rId27"/>
    <p:sldId id="1980" r:id="rId28"/>
    <p:sldId id="2020" r:id="rId29"/>
    <p:sldId id="2011" r:id="rId30"/>
    <p:sldId id="2021" r:id="rId31"/>
    <p:sldId id="2032" r:id="rId32"/>
    <p:sldId id="1973" r:id="rId33"/>
    <p:sldId id="1979" r:id="rId34"/>
    <p:sldId id="2010" r:id="rId35"/>
    <p:sldId id="2004" r:id="rId36"/>
    <p:sldId id="2024" r:id="rId37"/>
    <p:sldId id="2013" r:id="rId38"/>
    <p:sldId id="2005" r:id="rId39"/>
    <p:sldId id="2012" r:id="rId40"/>
    <p:sldId id="1978" r:id="rId41"/>
    <p:sldId id="1974" r:id="rId42"/>
    <p:sldId id="2014" r:id="rId43"/>
    <p:sldId id="2016" r:id="rId44"/>
    <p:sldId id="2017" r:id="rId45"/>
    <p:sldId id="1967" r:id="rId46"/>
    <p:sldId id="680" r:id="rId47"/>
  </p:sldIdLst>
  <p:sldSz cx="12196763" cy="6858000"/>
  <p:notesSz cx="6805613" cy="9939338"/>
  <p:custDataLst>
    <p:tags r:id="rId5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2D050"/>
    <a:srgbClr val="FFFF00"/>
    <a:srgbClr val="DBD8DD"/>
    <a:srgbClr val="CECECE"/>
    <a:srgbClr val="59595A"/>
    <a:srgbClr val="91D150"/>
    <a:srgbClr val="D9FFBD"/>
    <a:srgbClr val="5DB5E8"/>
    <a:srgbClr val="7030A0"/>
    <a:srgbClr val="F9FB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0" autoAdjust="0"/>
    <p:restoredTop sz="96291" autoAdjust="0"/>
  </p:normalViewPr>
  <p:slideViewPr>
    <p:cSldViewPr showGuides="1">
      <p:cViewPr varScale="1">
        <p:scale>
          <a:sx n="117" d="100"/>
          <a:sy n="117" d="100"/>
        </p:scale>
        <p:origin x="20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tags" Target="tags/tag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2023/6/3</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40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40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6940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5042918"/>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53450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5042918"/>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4709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pic>
        <p:nvPicPr>
          <p:cNvPr id="3" name="图片 2">
            <a:extLst>
              <a:ext uri="{FF2B5EF4-FFF2-40B4-BE49-F238E27FC236}">
                <a16:creationId xmlns:a16="http://schemas.microsoft.com/office/drawing/2014/main" id="{384ED370-A6A0-744F-95DF-BE6E1F4D35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461854" y="311073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lvl1pPr>
              <a:defRPr>
                <a:solidFill>
                  <a:srgbClr val="C00000"/>
                </a:solidFill>
              </a:defRPr>
            </a:lvl1pP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7.xml"/><Relationship Id="rId1" Type="http://schemas.openxmlformats.org/officeDocument/2006/relationships/slideLayout" Target="../slideLayouts/slideLayout14.xml"/><Relationship Id="rId6" Type="http://schemas.openxmlformats.org/officeDocument/2006/relationships/hyperlink" Target="http://www.hiascend.com/" TargetMode="External"/><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339019"/>
            <a:ext cx="4706361" cy="307777"/>
          </a:xfrm>
          <a:prstGeom prst="rect">
            <a:avLst/>
          </a:prstGeom>
          <a:noFill/>
        </p:spPr>
        <p:txBody>
          <a:bodyPr wrap="square" rtlCol="0">
            <a:spAutoFit/>
          </a:bodyPr>
          <a:lstStyle/>
          <a:p>
            <a:r>
              <a:rPr lang="en-US" altLang="zh-CN" sz="1400" dirty="0">
                <a:solidFill>
                  <a:srgbClr val="000000">
                    <a:lumMod val="50000"/>
                    <a:lumOff val="50000"/>
                  </a:srgbClr>
                </a:solidFill>
                <a:latin typeface="Gill Sans MT" panose="020B0502020104020203" pitchFamily="34" charset="0"/>
                <a:ea typeface="+mj-ea"/>
              </a:rPr>
              <a:t>Building a better connected world</a:t>
            </a:r>
            <a:r>
              <a:rPr lang="zh-CN" altLang="en-US" sz="1400" dirty="0">
                <a:solidFill>
                  <a:srgbClr val="000000">
                    <a:lumMod val="50000"/>
                    <a:lumOff val="50000"/>
                  </a:srgbClr>
                </a:solidFill>
                <a:latin typeface="Gill Sans MT" panose="020B0502020104020203" pitchFamily="34" charset="0"/>
                <a:ea typeface="+mj-ea"/>
              </a:rPr>
              <a:t> </a:t>
            </a:r>
            <a:r>
              <a:rPr lang="en-US" altLang="zh-CN" sz="1400" dirty="0">
                <a:solidFill>
                  <a:srgbClr val="000000">
                    <a:lumMod val="50000"/>
                    <a:lumOff val="50000"/>
                  </a:srgbClr>
                </a:solidFill>
                <a:latin typeface="Gill Sans MT" panose="020B0502020104020203" pitchFamily="34" charset="0"/>
                <a:ea typeface="+mj-ea"/>
              </a:rPr>
              <a:t>--</a:t>
            </a:r>
            <a:r>
              <a:rPr lang="zh-CN" altLang="en-US" sz="1400" dirty="0">
                <a:solidFill>
                  <a:srgbClr val="000000">
                    <a:lumMod val="50000"/>
                    <a:lumOff val="50000"/>
                  </a:srgbClr>
                </a:solidFill>
                <a:latin typeface="Gill Sans MT" panose="020B0502020104020203" pitchFamily="34" charset="0"/>
                <a:ea typeface="+mj-ea"/>
              </a:rPr>
              <a:t> </a:t>
            </a:r>
            <a:r>
              <a:rPr lang="en-US" altLang="zh-CN" sz="1400" dirty="0">
                <a:solidFill>
                  <a:srgbClr val="000000">
                    <a:lumMod val="50000"/>
                    <a:lumOff val="50000"/>
                  </a:srgbClr>
                </a:solidFill>
                <a:latin typeface="Gill Sans MT" panose="020B0502020104020203" pitchFamily="34" charset="0"/>
                <a:ea typeface="+mj-ea"/>
              </a:rPr>
              <a:t>ZOMI</a:t>
            </a:r>
            <a:endParaRPr lang="zh-CN" altLang="en-US" sz="1400" dirty="0">
              <a:solidFill>
                <a:srgbClr val="000000">
                  <a:lumMod val="50000"/>
                  <a:lumOff val="50000"/>
                </a:srgbClr>
              </a:solidFill>
              <a:latin typeface="Gill Sans MT" panose="020B0502020104020203" pitchFamily="34" charset="0"/>
              <a:ea typeface="+mj-ea"/>
            </a:endParaRPr>
          </a:p>
        </p:txBody>
      </p:sp>
      <p:sp>
        <p:nvSpPr>
          <p:cNvPr id="167" name="副标题 2"/>
          <p:cNvSpPr txBox="1">
            <a:spLocks/>
          </p:cNvSpPr>
          <p:nvPr userDrawn="1"/>
        </p:nvSpPr>
        <p:spPr bwMode="auto">
          <a:xfrm>
            <a:off x="9644112" y="6297116"/>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400" b="0" dirty="0">
                <a:solidFill>
                  <a:schemeClr val="bg1">
                    <a:lumMod val="65000"/>
                  </a:schemeClr>
                </a:solidFill>
                <a:latin typeface="Gill Sans MT" panose="020B0502020104020203" pitchFamily="34" charset="0"/>
                <a:ea typeface="+mj-ea"/>
                <a:hlinkClick r:id="rId4">
                  <a:extLst>
                    <a:ext uri="{A12FA001-AC4F-418D-AE19-62706E023703}">
                      <ahyp:hlinkClr xmlns:ahyp="http://schemas.microsoft.com/office/drawing/2018/hyperlinkcolor" val="tx"/>
                    </a:ext>
                  </a:extLst>
                </a:hlinkClick>
              </a:rPr>
              <a:t>www.hiascend.com</a:t>
            </a:r>
            <a:endParaRPr lang="en-US" altLang="zh-CN" sz="1400" b="0" dirty="0">
              <a:solidFill>
                <a:schemeClr val="bg1">
                  <a:lumMod val="65000"/>
                </a:schemeClr>
              </a:solidFill>
              <a:latin typeface="Gill Sans MT" panose="020B0502020104020203" pitchFamily="34" charset="0"/>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2862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微软雅黑" panose="020B0503020204020204" pitchFamily="34" charset="-122"/>
                <a:ea typeface="微软雅黑" panose="020B0503020204020204" pitchFamily="34" charset="-122"/>
              </a:rPr>
              <a:t>ZOMI.</a:t>
            </a:r>
            <a:r>
              <a:rPr lang="zh-CN" altLang="en-US" sz="1200"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200"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28625"/>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30932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Ascend</a:t>
            </a:r>
            <a:r>
              <a:rPr lang="zh-CN" altLang="en-US"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t>
            </a:r>
            <a:r>
              <a:rPr lang="zh-CN" altLang="en-US"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ZOMI</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309320"/>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9">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Huawei Confidential.</a:t>
            </a:r>
            <a:r>
              <a:rPr lang="en-US" sz="1200" baseline="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Ascend</a:t>
            </a:r>
            <a:r>
              <a:rPr lang="zh-CN" alt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t>
            </a:r>
            <a:r>
              <a:rPr lang="zh-CN" alt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5" r:id="rId3"/>
    <p:sldLayoutId id="2147483928"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ZOMI</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tx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tx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tx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dk1" tx1="lt1" bg2="dk2" tx2="lt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ZOMI</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977873204"/>
      </p:ext>
    </p:extLst>
  </p:cSld>
  <p:clrMap bg1="lt1" tx1="dk1" bg2="lt2" tx2="dk2" accent1="accent1" accent2="accent2" accent3="accent3" accent4="accent4" accent5="accent5" accent6="accent6" hlink="hlink" folHlink="folHlink"/>
  <p:sldLayoutIdLst>
    <p:sldLayoutId id="2147483927"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349785"/>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patents.google.com/patent/US20190235866A1/en" TargetMode="External"/><Relationship Id="rId2" Type="http://schemas.openxmlformats.org/officeDocument/2006/relationships/image" Target="../media/image21.tiff"/><Relationship Id="rId1" Type="http://schemas.openxmlformats.org/officeDocument/2006/relationships/slideLayout" Target="../slideLayouts/slideLayout8.xml"/><Relationship Id="rId5" Type="http://schemas.openxmlformats.org/officeDocument/2006/relationships/hyperlink" Target="https://patents.google.com/patent/US20200349216A1/en" TargetMode="External"/><Relationship Id="rId4" Type="http://schemas.openxmlformats.org/officeDocument/2006/relationships/hyperlink" Target="https://patents.google.com/patent/US20200348909A1/en"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patents.google.com/patent/US20190235866A1/en" TargetMode="External"/><Relationship Id="rId2" Type="http://schemas.openxmlformats.org/officeDocument/2006/relationships/image" Target="../media/image21.tiff"/><Relationship Id="rId1" Type="http://schemas.openxmlformats.org/officeDocument/2006/relationships/slideLayout" Target="../slideLayouts/slideLayout8.xml"/><Relationship Id="rId5" Type="http://schemas.openxmlformats.org/officeDocument/2006/relationships/hyperlink" Target="https://patents.google.com/patent/US20200349216A1/en" TargetMode="External"/><Relationship Id="rId4" Type="http://schemas.openxmlformats.org/officeDocument/2006/relationships/hyperlink" Target="https://patents.google.com/patent/US20200348909A1/e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hyperlink" Target="https://zhidx.com/p/347884.html" TargetMode="External"/><Relationship Id="rId13" Type="http://schemas.openxmlformats.org/officeDocument/2006/relationships/hyperlink" Target="https://www.51cto.com/article/717372.html" TargetMode="External"/><Relationship Id="rId3" Type="http://schemas.openxmlformats.org/officeDocument/2006/relationships/hyperlink" Target="https://www.youtube.com/watch?v=QurtwJdb5Ew" TargetMode="External"/><Relationship Id="rId7" Type="http://schemas.openxmlformats.org/officeDocument/2006/relationships/hyperlink" Target="https://www.qbitai.com/2022/08/37209.html" TargetMode="External"/><Relationship Id="rId12" Type="http://schemas.openxmlformats.org/officeDocument/2006/relationships/hyperlink" Target="https://mp.weixin.qq.com/s/N_sMmndpyiq0_qbdwq3MuA" TargetMode="External"/><Relationship Id="rId2" Type="http://schemas.openxmlformats.org/officeDocument/2006/relationships/hyperlink" Target="https://www.youtube.com/watch?v=uE2f7kiRhmw" TargetMode="External"/><Relationship Id="rId1" Type="http://schemas.openxmlformats.org/officeDocument/2006/relationships/slideLayout" Target="../slideLayouts/slideLayout4.xml"/><Relationship Id="rId6" Type="http://schemas.openxmlformats.org/officeDocument/2006/relationships/hyperlink" Target="https://en.wikipedia.org/wiki/Tesla_Dojo" TargetMode="External"/><Relationship Id="rId11" Type="http://schemas.openxmlformats.org/officeDocument/2006/relationships/hyperlink" Target="https://mp.weixin.qq.com/s/uBL4x4MJz1GiCf2a0gnnUQ" TargetMode="External"/><Relationship Id="rId5" Type="http://schemas.openxmlformats.org/officeDocument/2006/relationships/hyperlink" Target="https://chipsandcheese.com/2022/09/01/hot-chips-34-teslas-dojo-microarchitecture/" TargetMode="External"/><Relationship Id="rId10" Type="http://schemas.openxmlformats.org/officeDocument/2006/relationships/hyperlink" Target="https://mp.weixin.qq.com/s/xGytSXTW7-CL-O1V7y7QRw" TargetMode="External"/><Relationship Id="rId4" Type="http://schemas.openxmlformats.org/officeDocument/2006/relationships/hyperlink" Target="https://www.youtube.com/watch?v=DSw3IwsgNnc" TargetMode="External"/><Relationship Id="rId9" Type="http://schemas.openxmlformats.org/officeDocument/2006/relationships/hyperlink" Target="https://www.cnblogs.com/wujianming-110117/p/17115152.html" TargetMode="External"/><Relationship Id="rId14" Type="http://schemas.openxmlformats.org/officeDocument/2006/relationships/hyperlink" Target="https://mp.weixin.qq.com/s/vmNsRVwmi3Azo-bPDanc2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52B07C3-9E53-AD48-BD1A-49386D122D92}"/>
              </a:ext>
            </a:extLst>
          </p:cNvPr>
          <p:cNvPicPr>
            <a:picLocks noChangeAspect="1"/>
          </p:cNvPicPr>
          <p:nvPr/>
        </p:nvPicPr>
        <p:blipFill>
          <a:blip r:embed="rId2"/>
          <a:stretch>
            <a:fillRect/>
          </a:stretch>
        </p:blipFill>
        <p:spPr>
          <a:xfrm>
            <a:off x="-37725" y="0"/>
            <a:ext cx="12272209" cy="6857999"/>
          </a:xfrm>
          <a:prstGeom prst="rect">
            <a:avLst/>
          </a:prstGeom>
        </p:spPr>
      </p:pic>
      <p:sp>
        <p:nvSpPr>
          <p:cNvPr id="5" name="标题 1">
            <a:extLst>
              <a:ext uri="{FF2B5EF4-FFF2-40B4-BE49-F238E27FC236}">
                <a16:creationId xmlns:a16="http://schemas.microsoft.com/office/drawing/2014/main" id="{A136B9FB-8C56-4849-9DE5-8F81A2BCE4FE}"/>
              </a:ext>
            </a:extLst>
          </p:cNvPr>
          <p:cNvSpPr txBox="1">
            <a:spLocks/>
          </p:cNvSpPr>
          <p:nvPr/>
        </p:nvSpPr>
        <p:spPr>
          <a:xfrm>
            <a:off x="2137941" y="5013176"/>
            <a:ext cx="3141050" cy="953563"/>
          </a:xfrm>
          <a:prstGeom prst="rect">
            <a:avLst/>
          </a:prstGeom>
          <a:noFill/>
        </p:spPr>
        <p:txBody>
          <a:bodyPr anchor="ctr">
            <a:noAutofit/>
          </a:bodyPr>
          <a:lstStyle>
            <a:lvl1pPr algn="l" rtl="0" eaLnBrk="0" fontAlgn="base" hangingPunct="0">
              <a:spcBef>
                <a:spcPct val="0"/>
              </a:spcBef>
              <a:spcAft>
                <a:spcPct val="0"/>
              </a:spcAft>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芯片</a:t>
            </a:r>
          </a:p>
        </p:txBody>
      </p:sp>
      <p:sp>
        <p:nvSpPr>
          <p:cNvPr id="7" name="标题 1">
            <a:extLst>
              <a:ext uri="{FF2B5EF4-FFF2-40B4-BE49-F238E27FC236}">
                <a16:creationId xmlns:a16="http://schemas.microsoft.com/office/drawing/2014/main" id="{E62DAEEC-EAA1-EF4E-9FB3-AF506CB8CCFB}"/>
              </a:ext>
            </a:extLst>
          </p:cNvPr>
          <p:cNvSpPr txBox="1">
            <a:spLocks/>
          </p:cNvSpPr>
          <p:nvPr/>
        </p:nvSpPr>
        <p:spPr>
          <a:xfrm>
            <a:off x="2497981" y="2708920"/>
            <a:ext cx="7378740"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ctr"/>
            <a:r>
              <a:rPr lang="en-US" altLang="zh-CN" sz="11500" dirty="0">
                <a:ln w="19050">
                  <a:noFill/>
                </a:ln>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Core</a:t>
            </a:r>
            <a:r>
              <a:rPr lang="zh-CN" altLang="en-US" sz="11500" dirty="0">
                <a:ln w="19050">
                  <a:noFill/>
                </a:ln>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核心</a:t>
            </a:r>
            <a:endParaRPr lang="en-US" altLang="zh-CN" sz="11500" dirty="0">
              <a:ln w="19050">
                <a:noFill/>
              </a:ln>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8" name="标题 1">
            <a:extLst>
              <a:ext uri="{FF2B5EF4-FFF2-40B4-BE49-F238E27FC236}">
                <a16:creationId xmlns:a16="http://schemas.microsoft.com/office/drawing/2014/main" id="{430EF153-421B-F344-98B7-565EAA967E38}"/>
              </a:ext>
            </a:extLst>
          </p:cNvPr>
          <p:cNvSpPr txBox="1">
            <a:spLocks/>
          </p:cNvSpPr>
          <p:nvPr/>
        </p:nvSpPr>
        <p:spPr>
          <a:xfrm>
            <a:off x="5278990" y="5013176"/>
            <a:ext cx="3528392"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Futura Medium" panose="020B0602020204020303" pitchFamily="34" charset="-79"/>
                <a:ea typeface="微软雅黑" pitchFamily="34" charset="-122"/>
                <a:cs typeface="Futura Medium" panose="020B0602020204020303" pitchFamily="34" charset="-79"/>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4800" kern="0" dirty="0">
                <a:solidFill>
                  <a:schemeClr val="bg1"/>
                </a:solidFill>
                <a:ea typeface="Microsoft YaHei" panose="020B0503020204020204" pitchFamily="34" charset="-122"/>
              </a:rPr>
              <a:t>--</a:t>
            </a:r>
            <a:r>
              <a:rPr lang="zh-CN" altLang="en-US" sz="4800" kern="0" dirty="0">
                <a:solidFill>
                  <a:schemeClr val="bg1"/>
                </a:solidFill>
                <a:ea typeface="Microsoft YaHei" panose="020B0503020204020204" pitchFamily="34" charset="-122"/>
              </a:rPr>
              <a:t> </a:t>
            </a:r>
            <a:r>
              <a:rPr lang="en-US" altLang="zh-CN" sz="4800" kern="0" dirty="0">
                <a:solidFill>
                  <a:schemeClr val="bg1"/>
                </a:solidFill>
                <a:ea typeface="Microsoft YaHei" panose="020B0503020204020204" pitchFamily="34" charset="-122"/>
              </a:rPr>
              <a:t>NPU</a:t>
            </a:r>
            <a:r>
              <a:rPr lang="zh-CN" altLang="en-US" sz="4800" kern="0" dirty="0">
                <a:solidFill>
                  <a:schemeClr val="bg1"/>
                </a:solidFill>
                <a:ea typeface="Microsoft YaHei" panose="020B0503020204020204" pitchFamily="34" charset="-122"/>
              </a:rPr>
              <a:t>详解</a:t>
            </a:r>
          </a:p>
        </p:txBody>
      </p:sp>
      <p:pic>
        <p:nvPicPr>
          <p:cNvPr id="10" name="图片 9">
            <a:extLst>
              <a:ext uri="{FF2B5EF4-FFF2-40B4-BE49-F238E27FC236}">
                <a16:creationId xmlns:a16="http://schemas.microsoft.com/office/drawing/2014/main" id="{B3F1DC9F-ADD6-494E-9EA7-D7A0206284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35374" y="517169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108682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530AE09-9A53-F642-81C8-5AE6FB520B8A}"/>
              </a:ext>
            </a:extLst>
          </p:cNvPr>
          <p:cNvSpPr>
            <a:spLocks noGrp="1"/>
          </p:cNvSpPr>
          <p:nvPr>
            <p:ph type="title"/>
          </p:nvPr>
        </p:nvSpPr>
        <p:spPr/>
        <p:txBody>
          <a:bodyPr/>
          <a:lstStyle/>
          <a:p>
            <a:r>
              <a:rPr lang="en-US" altLang="zh-CN" dirty="0"/>
              <a:t>DOJO</a:t>
            </a:r>
            <a:r>
              <a:rPr lang="zh-CN" altLang="en-US" dirty="0"/>
              <a:t> </a:t>
            </a:r>
            <a:r>
              <a:rPr lang="en-US" altLang="zh-CN" dirty="0"/>
              <a:t>Core</a:t>
            </a:r>
            <a:r>
              <a:rPr lang="zh-CN" altLang="en-US" dirty="0"/>
              <a:t> 的结构和特点</a:t>
            </a:r>
          </a:p>
        </p:txBody>
      </p:sp>
      <p:sp>
        <p:nvSpPr>
          <p:cNvPr id="6" name="内容占位符 5">
            <a:extLst>
              <a:ext uri="{FF2B5EF4-FFF2-40B4-BE49-F238E27FC236}">
                <a16:creationId xmlns:a16="http://schemas.microsoft.com/office/drawing/2014/main" id="{587F1E8F-E15F-3645-A946-DB50F7C04C0D}"/>
              </a:ext>
            </a:extLst>
          </p:cNvPr>
          <p:cNvSpPr>
            <a:spLocks noGrp="1"/>
          </p:cNvSpPr>
          <p:nvPr>
            <p:ph sz="half" idx="1"/>
          </p:nvPr>
        </p:nvSpPr>
        <p:spPr/>
        <p:txBody>
          <a:bodyPr/>
          <a:lstStyle/>
          <a:p>
            <a:r>
              <a:rPr lang="en-US" altLang="zh-CN" dirty="0"/>
              <a:t>DOJO</a:t>
            </a:r>
            <a:r>
              <a:rPr lang="zh-CN" altLang="en-US" dirty="0"/>
              <a:t> </a:t>
            </a:r>
            <a:r>
              <a:rPr lang="en-US" altLang="zh-CN" dirty="0"/>
              <a:t>Core</a:t>
            </a:r>
            <a:r>
              <a:rPr lang="zh-CN" altLang="en-US" dirty="0"/>
              <a:t> 由前端、执行引擎、</a:t>
            </a:r>
            <a:r>
              <a:rPr lang="en-US" altLang="zh-CN" dirty="0"/>
              <a:t>SRAM</a:t>
            </a:r>
            <a:r>
              <a:rPr lang="zh-CN" altLang="en-US" dirty="0"/>
              <a:t> 和 </a:t>
            </a:r>
            <a:r>
              <a:rPr lang="en-US" altLang="zh-CN" dirty="0" err="1"/>
              <a:t>NoC</a:t>
            </a:r>
            <a:r>
              <a:rPr lang="zh-CN" altLang="en-US" dirty="0"/>
              <a:t> 路由</a:t>
            </a:r>
            <a:r>
              <a:rPr lang="en-US" altLang="zh-CN" dirty="0"/>
              <a:t>4</a:t>
            </a:r>
            <a:r>
              <a:rPr lang="zh-CN" altLang="en-US" dirty="0"/>
              <a:t>部分组成，比</a:t>
            </a:r>
            <a:r>
              <a:rPr lang="en-US" altLang="zh-CN" dirty="0"/>
              <a:t>CPU</a:t>
            </a:r>
            <a:r>
              <a:rPr lang="zh-CN" altLang="en-US" dirty="0"/>
              <a:t>和</a:t>
            </a:r>
            <a:r>
              <a:rPr lang="en-US" altLang="zh-CN" dirty="0"/>
              <a:t>GPU</a:t>
            </a:r>
            <a:r>
              <a:rPr lang="zh-CN" altLang="en-US" dirty="0"/>
              <a:t>的控制部件都更少，具有类似</a:t>
            </a:r>
            <a:r>
              <a:rPr lang="en-US" altLang="zh-CN" dirty="0"/>
              <a:t>CPU</a:t>
            </a:r>
            <a:r>
              <a:rPr lang="zh-CN" altLang="en-US" dirty="0"/>
              <a:t>的</a:t>
            </a:r>
            <a:r>
              <a:rPr lang="en-US" altLang="zh-CN" dirty="0"/>
              <a:t>AGU</a:t>
            </a:r>
            <a:r>
              <a:rPr lang="zh-CN" altLang="en-US" dirty="0"/>
              <a:t>和类似</a:t>
            </a:r>
            <a:r>
              <a:rPr lang="en-US" altLang="zh-CN" dirty="0"/>
              <a:t>GPU</a:t>
            </a:r>
            <a:r>
              <a:rPr lang="zh-CN" altLang="en-US" dirty="0"/>
              <a:t> </a:t>
            </a:r>
            <a:r>
              <a:rPr lang="en-US" altLang="zh-CN" dirty="0"/>
              <a:t>Tensor core</a:t>
            </a:r>
            <a:r>
              <a:rPr lang="zh-CN" altLang="en-US" dirty="0"/>
              <a:t> 的矩阵计算单元。</a:t>
            </a:r>
          </a:p>
        </p:txBody>
      </p:sp>
      <p:pic>
        <p:nvPicPr>
          <p:cNvPr id="7" name="图片 6">
            <a:extLst>
              <a:ext uri="{FF2B5EF4-FFF2-40B4-BE49-F238E27FC236}">
                <a16:creationId xmlns:a16="http://schemas.microsoft.com/office/drawing/2014/main" id="{55712F30-D38D-C64F-8F38-CD71C40AA99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73410" y="2636912"/>
            <a:ext cx="7849942" cy="3823533"/>
          </a:xfrm>
          <a:prstGeom prst="rect">
            <a:avLst/>
          </a:prstGeom>
        </p:spPr>
      </p:pic>
    </p:spTree>
    <p:extLst>
      <p:ext uri="{BB962C8B-B14F-4D97-AF65-F5344CB8AC3E}">
        <p14:creationId xmlns:p14="http://schemas.microsoft.com/office/powerpoint/2010/main" val="2175071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049FC8-8F2E-7740-B1F2-45FB4A7B6F67}"/>
              </a:ext>
            </a:extLst>
          </p:cNvPr>
          <p:cNvSpPr>
            <a:spLocks noGrp="1"/>
          </p:cNvSpPr>
          <p:nvPr>
            <p:ph type="title"/>
          </p:nvPr>
        </p:nvSpPr>
        <p:spPr/>
        <p:txBody>
          <a:bodyPr/>
          <a:lstStyle/>
          <a:p>
            <a:r>
              <a:rPr lang="en-US" altLang="zh-CN" dirty="0"/>
              <a:t>DOJO</a:t>
            </a:r>
            <a:r>
              <a:rPr lang="zh-CN" altLang="en-US" dirty="0"/>
              <a:t> </a:t>
            </a:r>
            <a:r>
              <a:rPr lang="en-US" altLang="zh-CN" dirty="0"/>
              <a:t>Core</a:t>
            </a:r>
            <a:r>
              <a:rPr lang="zh-CN" altLang="en-US" dirty="0"/>
              <a:t> 的结构和特点</a:t>
            </a:r>
            <a:endParaRPr kumimoji="1" lang="zh-CN" altLang="en-US" dirty="0"/>
          </a:p>
        </p:txBody>
      </p:sp>
      <p:sp>
        <p:nvSpPr>
          <p:cNvPr id="3" name="内容占位符 2">
            <a:extLst>
              <a:ext uri="{FF2B5EF4-FFF2-40B4-BE49-F238E27FC236}">
                <a16:creationId xmlns:a16="http://schemas.microsoft.com/office/drawing/2014/main" id="{0C215F5A-0C39-D74C-AB0B-47F4506B567B}"/>
              </a:ext>
            </a:extLst>
          </p:cNvPr>
          <p:cNvSpPr>
            <a:spLocks noGrp="1"/>
          </p:cNvSpPr>
          <p:nvPr>
            <p:ph sz="half" idx="1"/>
          </p:nvPr>
        </p:nvSpPr>
        <p:spPr>
          <a:xfrm>
            <a:off x="623636" y="1495552"/>
            <a:ext cx="3890570" cy="4525736"/>
          </a:xfrm>
        </p:spPr>
        <p:txBody>
          <a:bodyPr/>
          <a:lstStyle/>
          <a:p>
            <a:pPr eaLnBrk="1" latinLnBrk="1" hangingPunct="1">
              <a:spcAft>
                <a:spcPts val="1000"/>
              </a:spcAft>
            </a:pPr>
            <a:r>
              <a:rPr lang="zh-CN" altLang="en-US" sz="1800" dirty="0"/>
              <a:t>取消了 </a:t>
            </a:r>
            <a:r>
              <a:rPr lang="en-US" altLang="zh-CN" sz="1800" dirty="0"/>
              <a:t>Rename</a:t>
            </a:r>
            <a:r>
              <a:rPr lang="zh-CN" altLang="en-US" sz="1800" dirty="0"/>
              <a:t> 等改善执行部件利用率的组件，同时也不支持虚拟内存。能顾有效减少控制部分占用的面积，把芯片上更多的面积划分给计算执行单元。</a:t>
            </a:r>
            <a:endParaRPr lang="en-US" altLang="zh-CN" sz="1800" dirty="0"/>
          </a:p>
          <a:p>
            <a:pPr eaLnBrk="1" latinLnBrk="1" hangingPunct="1">
              <a:spcAft>
                <a:spcPts val="1000"/>
              </a:spcAft>
            </a:pPr>
            <a:r>
              <a:rPr lang="zh-CN" altLang="en-US" sz="1800" dirty="0"/>
              <a:t>每个</a:t>
            </a:r>
            <a:r>
              <a:rPr lang="en-US" altLang="zh-CN" sz="1800" dirty="0"/>
              <a:t>DOJO</a:t>
            </a:r>
            <a:r>
              <a:rPr lang="zh-CN" altLang="en-US" sz="1800" dirty="0"/>
              <a:t> </a:t>
            </a:r>
            <a:r>
              <a:rPr lang="en-US" altLang="zh-CN" sz="1800" dirty="0"/>
              <a:t>Core</a:t>
            </a:r>
            <a:r>
              <a:rPr lang="zh-CN" altLang="en-US" sz="1800" dirty="0"/>
              <a:t> 提供 </a:t>
            </a:r>
            <a:r>
              <a:rPr lang="en-US" altLang="zh-CN" sz="1800" dirty="0"/>
              <a:t>1.024</a:t>
            </a:r>
            <a:r>
              <a:rPr lang="zh-CN" altLang="en-US" sz="1800" dirty="0"/>
              <a:t> </a:t>
            </a:r>
            <a:r>
              <a:rPr lang="en-US" altLang="zh-CN" sz="1800" dirty="0"/>
              <a:t>TFLOPS</a:t>
            </a:r>
            <a:r>
              <a:rPr lang="zh-CN" altLang="en-US" sz="1800" dirty="0"/>
              <a:t> 算力，几乎所有的算力都由矩阵计算单元提供。因而矩阵计算单元和 </a:t>
            </a:r>
            <a:r>
              <a:rPr lang="en-US" altLang="zh-CN" sz="1800" dirty="0"/>
              <a:t>SRAM</a:t>
            </a:r>
            <a:r>
              <a:rPr lang="zh-CN" altLang="en-US" sz="1800" dirty="0"/>
              <a:t> 共同决定了 </a:t>
            </a:r>
            <a:r>
              <a:rPr lang="en-US" altLang="zh-CN" sz="1800" dirty="0"/>
              <a:t>D1</a:t>
            </a:r>
            <a:r>
              <a:rPr lang="zh-CN" altLang="en-US" sz="1800" dirty="0"/>
              <a:t> 处理器的计算能效比。</a:t>
            </a:r>
          </a:p>
        </p:txBody>
      </p:sp>
      <p:pic>
        <p:nvPicPr>
          <p:cNvPr id="6" name="图片 5">
            <a:extLst>
              <a:ext uri="{FF2B5EF4-FFF2-40B4-BE49-F238E27FC236}">
                <a16:creationId xmlns:a16="http://schemas.microsoft.com/office/drawing/2014/main" id="{7C5B5ABA-D3A6-C342-87AB-7301A76602B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802237" y="1412776"/>
            <a:ext cx="6983414" cy="4896544"/>
          </a:xfrm>
          <a:prstGeom prst="rect">
            <a:avLst/>
          </a:prstGeom>
        </p:spPr>
      </p:pic>
    </p:spTree>
    <p:extLst>
      <p:ext uri="{BB962C8B-B14F-4D97-AF65-F5344CB8AC3E}">
        <p14:creationId xmlns:p14="http://schemas.microsoft.com/office/powerpoint/2010/main" val="1594691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049FC8-8F2E-7740-B1F2-45FB4A7B6F67}"/>
              </a:ext>
            </a:extLst>
          </p:cNvPr>
          <p:cNvSpPr>
            <a:spLocks noGrp="1"/>
          </p:cNvSpPr>
          <p:nvPr>
            <p:ph type="title"/>
          </p:nvPr>
        </p:nvSpPr>
        <p:spPr/>
        <p:txBody>
          <a:bodyPr/>
          <a:lstStyle/>
          <a:p>
            <a:r>
              <a:rPr lang="en-US" altLang="zh-CN" dirty="0"/>
              <a:t>DOJO</a:t>
            </a:r>
            <a:r>
              <a:rPr lang="zh-CN" altLang="en-US" dirty="0"/>
              <a:t> </a:t>
            </a:r>
            <a:r>
              <a:rPr lang="en-US" altLang="zh-CN" dirty="0"/>
              <a:t>Core</a:t>
            </a:r>
            <a:r>
              <a:rPr lang="zh-CN" altLang="en-US" dirty="0"/>
              <a:t> 的结构和特点</a:t>
            </a:r>
            <a:endParaRPr kumimoji="1" lang="zh-CN" altLang="en-US" dirty="0"/>
          </a:p>
        </p:txBody>
      </p:sp>
      <p:sp>
        <p:nvSpPr>
          <p:cNvPr id="3" name="内容占位符 2">
            <a:extLst>
              <a:ext uri="{FF2B5EF4-FFF2-40B4-BE49-F238E27FC236}">
                <a16:creationId xmlns:a16="http://schemas.microsoft.com/office/drawing/2014/main" id="{0C215F5A-0C39-D74C-AB0B-47F4506B567B}"/>
              </a:ext>
            </a:extLst>
          </p:cNvPr>
          <p:cNvSpPr>
            <a:spLocks noGrp="1"/>
          </p:cNvSpPr>
          <p:nvPr>
            <p:ph sz="half" idx="1"/>
          </p:nvPr>
        </p:nvSpPr>
        <p:spPr>
          <a:xfrm>
            <a:off x="623636" y="1495552"/>
            <a:ext cx="3890570" cy="4525736"/>
          </a:xfrm>
        </p:spPr>
        <p:txBody>
          <a:bodyPr/>
          <a:lstStyle/>
          <a:p>
            <a:pPr eaLnBrk="1" latinLnBrk="1" hangingPunct="1">
              <a:spcAft>
                <a:spcPts val="1000"/>
              </a:spcAft>
            </a:pPr>
            <a:r>
              <a:rPr lang="en-US" altLang="zh-CN" sz="1800" dirty="0"/>
              <a:t>DOJO Core</a:t>
            </a:r>
            <a:r>
              <a:rPr lang="zh-CN" altLang="en-US" sz="1800" dirty="0"/>
              <a:t> 针对 </a:t>
            </a:r>
            <a:r>
              <a:rPr lang="en-US" altLang="zh-CN" sz="1800" dirty="0"/>
              <a:t>Vector</a:t>
            </a:r>
            <a:r>
              <a:rPr lang="zh-CN" altLang="en-US" sz="1800" dirty="0"/>
              <a:t> 计算进行优化，不过依赖于单独的主机处理器进行工作分配。</a:t>
            </a:r>
            <a:endParaRPr lang="en-US" altLang="zh-CN" sz="1800" dirty="0"/>
          </a:p>
          <a:p>
            <a:pPr eaLnBrk="1" latinLnBrk="1" hangingPunct="1">
              <a:spcAft>
                <a:spcPts val="1000"/>
              </a:spcAft>
            </a:pPr>
            <a:r>
              <a:rPr lang="en-US" altLang="zh-CN" sz="1800" dirty="0"/>
              <a:t>DOJO</a:t>
            </a:r>
            <a:r>
              <a:rPr lang="zh-CN" altLang="en-US" sz="1800" dirty="0"/>
              <a:t> 上运行的代码不能直接访问系统内存。相反，应用程序预计主要在一小部分本地 </a:t>
            </a:r>
            <a:r>
              <a:rPr lang="en-US" altLang="zh-CN" sz="1800" dirty="0"/>
              <a:t>SRAM </a:t>
            </a:r>
            <a:r>
              <a:rPr lang="zh-CN" altLang="en-US" sz="1800" dirty="0"/>
              <a:t>中工作。</a:t>
            </a:r>
            <a:endParaRPr lang="en-US" altLang="zh-CN" sz="1800" dirty="0"/>
          </a:p>
          <a:p>
            <a:pPr eaLnBrk="1" latinLnBrk="1" hangingPunct="1">
              <a:spcAft>
                <a:spcPts val="1000"/>
              </a:spcAft>
            </a:pPr>
            <a:r>
              <a:rPr lang="zh-CN" altLang="en-US" sz="1800" dirty="0"/>
              <a:t>本地 </a:t>
            </a:r>
            <a:r>
              <a:rPr lang="en-US" altLang="zh-CN" sz="1800" dirty="0"/>
              <a:t>SRAM </a:t>
            </a:r>
            <a:r>
              <a:rPr lang="zh-CN" altLang="en-US" sz="1800" dirty="0"/>
              <a:t>由软件（编译器）进行管理，不能用作缓存。如果需要来自主存储器的数据，则必须使用 </a:t>
            </a:r>
            <a:r>
              <a:rPr lang="en-US" altLang="zh-CN" sz="1800" dirty="0"/>
              <a:t>DMA </a:t>
            </a:r>
            <a:r>
              <a:rPr lang="zh-CN" altLang="en-US" sz="1800" dirty="0"/>
              <a:t>操作将其引入。</a:t>
            </a:r>
            <a:endParaRPr lang="zh-CN" altLang="en-US" sz="1600" dirty="0"/>
          </a:p>
        </p:txBody>
      </p:sp>
      <p:pic>
        <p:nvPicPr>
          <p:cNvPr id="6" name="图片 5">
            <a:extLst>
              <a:ext uri="{FF2B5EF4-FFF2-40B4-BE49-F238E27FC236}">
                <a16:creationId xmlns:a16="http://schemas.microsoft.com/office/drawing/2014/main" id="{7C5B5ABA-D3A6-C342-87AB-7301A76602B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802237" y="1412776"/>
            <a:ext cx="6983414" cy="4896544"/>
          </a:xfrm>
          <a:prstGeom prst="rect">
            <a:avLst/>
          </a:prstGeom>
        </p:spPr>
      </p:pic>
    </p:spTree>
    <p:extLst>
      <p:ext uri="{BB962C8B-B14F-4D97-AF65-F5344CB8AC3E}">
        <p14:creationId xmlns:p14="http://schemas.microsoft.com/office/powerpoint/2010/main" val="3190689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C00000"/>
                </a:solidFill>
                <a:latin typeface="Futura Medium" panose="020B0602020204020303" pitchFamily="34" charset="-79"/>
                <a:cs typeface="Futura Medium" panose="020B0602020204020303" pitchFamily="34" charset="-79"/>
              </a:rPr>
              <a:t>DOJO</a:t>
            </a:r>
            <a:r>
              <a:rPr kumimoji="1" lang="zh-CN" altLang="en-US" sz="9600" b="1" dirty="0">
                <a:solidFill>
                  <a:srgbClr val="C00000"/>
                </a:solidFill>
                <a:latin typeface="Futura Medium" panose="020B0602020204020303" pitchFamily="34" charset="-79"/>
                <a:cs typeface="Futura Medium" panose="020B0602020204020303" pitchFamily="34" charset="-79"/>
              </a:rPr>
              <a:t> </a:t>
            </a:r>
            <a:r>
              <a:rPr kumimoji="1" lang="en-US" altLang="zh-CN" sz="9600" b="1" dirty="0">
                <a:solidFill>
                  <a:srgbClr val="C00000"/>
                </a:solidFill>
                <a:latin typeface="Futura Medium" panose="020B0602020204020303" pitchFamily="34" charset="-79"/>
                <a:cs typeface="Futura Medium" panose="020B0602020204020303" pitchFamily="34" charset="-79"/>
              </a:rPr>
              <a:t>Core</a:t>
            </a:r>
          </a:p>
          <a:p>
            <a:pPr marL="0" indent="0" algn="ctr">
              <a:lnSpc>
                <a:spcPct val="10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前端处理</a:t>
            </a:r>
            <a:endParaRPr kumimoji="1" lang="en-US" altLang="zh-CN" sz="9600" b="1"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57577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025C37-09C0-7F4F-A82E-A8C720F3A738}"/>
              </a:ext>
            </a:extLst>
          </p:cNvPr>
          <p:cNvSpPr>
            <a:spLocks noGrp="1"/>
          </p:cNvSpPr>
          <p:nvPr>
            <p:ph type="title"/>
          </p:nvPr>
        </p:nvSpPr>
        <p:spPr/>
        <p:txBody>
          <a:bodyPr/>
          <a:lstStyle/>
          <a:p>
            <a:r>
              <a:rPr lang="zh-CN" altLang="en-US" dirty="0"/>
              <a:t>前端模块</a:t>
            </a:r>
            <a:endParaRPr kumimoji="1" lang="zh-CN" altLang="en-US" dirty="0"/>
          </a:p>
        </p:txBody>
      </p:sp>
      <p:pic>
        <p:nvPicPr>
          <p:cNvPr id="4" name="图片 3">
            <a:extLst>
              <a:ext uri="{FF2B5EF4-FFF2-40B4-BE49-F238E27FC236}">
                <a16:creationId xmlns:a16="http://schemas.microsoft.com/office/drawing/2014/main" id="{48C4B247-9A6B-9B42-919A-35ABB308CF6F}"/>
              </a:ext>
            </a:extLst>
          </p:cNvPr>
          <p:cNvPicPr>
            <a:picLocks noChangeAspect="1"/>
          </p:cNvPicPr>
          <p:nvPr/>
        </p:nvPicPr>
        <p:blipFill>
          <a:blip r:embed="rId2"/>
          <a:stretch>
            <a:fillRect/>
          </a:stretch>
        </p:blipFill>
        <p:spPr>
          <a:xfrm>
            <a:off x="4730229" y="1025894"/>
            <a:ext cx="6973726" cy="5359230"/>
          </a:xfrm>
          <a:prstGeom prst="rect">
            <a:avLst/>
          </a:prstGeom>
        </p:spPr>
      </p:pic>
      <p:sp>
        <p:nvSpPr>
          <p:cNvPr id="3" name="内容占位符 2">
            <a:extLst>
              <a:ext uri="{FF2B5EF4-FFF2-40B4-BE49-F238E27FC236}">
                <a16:creationId xmlns:a16="http://schemas.microsoft.com/office/drawing/2014/main" id="{7BFE7618-7FB6-204B-B9CE-CEEEC1977B05}"/>
              </a:ext>
            </a:extLst>
          </p:cNvPr>
          <p:cNvSpPr>
            <a:spLocks noGrp="1"/>
          </p:cNvSpPr>
          <p:nvPr>
            <p:ph sz="half" idx="1"/>
          </p:nvPr>
        </p:nvSpPr>
        <p:spPr>
          <a:xfrm>
            <a:off x="623636" y="1052736"/>
            <a:ext cx="3962578" cy="5341718"/>
          </a:xfrm>
        </p:spPr>
        <p:txBody>
          <a:bodyPr/>
          <a:lstStyle/>
          <a:p>
            <a:pPr>
              <a:spcAft>
                <a:spcPts val="1000"/>
              </a:spcAft>
            </a:pPr>
            <a:r>
              <a:rPr lang="en-US" altLang="zh-CN" sz="1800" dirty="0"/>
              <a:t>64 </a:t>
            </a:r>
            <a:r>
              <a:rPr lang="zh-CN" altLang="en-US" sz="1800" dirty="0"/>
              <a:t>位处理器，具有 </a:t>
            </a:r>
            <a:r>
              <a:rPr lang="en-US" altLang="zh-CN" sz="1800" dirty="0"/>
              <a:t>32B </a:t>
            </a:r>
            <a:r>
              <a:rPr lang="zh-CN" altLang="en-US" sz="1800" dirty="0"/>
              <a:t>取指窗口（ </a:t>
            </a:r>
            <a:r>
              <a:rPr lang="en-US" altLang="zh-CN" sz="1800" dirty="0"/>
              <a:t>fetch window</a:t>
            </a:r>
            <a:r>
              <a:rPr lang="zh-CN" altLang="en-US" sz="1800" dirty="0"/>
              <a:t>），最多可容纳 </a:t>
            </a:r>
            <a:r>
              <a:rPr lang="en-US" altLang="zh-CN" sz="1800" dirty="0"/>
              <a:t>8 </a:t>
            </a:r>
            <a:r>
              <a:rPr lang="zh-CN" altLang="en-US" sz="1800" dirty="0"/>
              <a:t>条指令；</a:t>
            </a:r>
            <a:r>
              <a:rPr lang="en-US" altLang="zh-CN" sz="1800" dirty="0"/>
              <a:t>8</a:t>
            </a:r>
            <a:r>
              <a:rPr lang="zh-CN" altLang="en-US" sz="1800" dirty="0"/>
              <a:t>路解码器每个周期可以处理两个线程。从提取缓冲区中，</a:t>
            </a:r>
            <a:r>
              <a:rPr lang="en-US" altLang="zh-CN" sz="1800" dirty="0"/>
              <a:t>Core </a:t>
            </a:r>
            <a:r>
              <a:rPr lang="zh-CN" altLang="en-US" sz="1800" dirty="0"/>
              <a:t>中解码器每个周期可以处理两个线程的</a:t>
            </a:r>
            <a:r>
              <a:rPr lang="en-US" altLang="zh-CN" sz="1800" dirty="0"/>
              <a:t>8</a:t>
            </a:r>
            <a:r>
              <a:rPr lang="zh-CN" altLang="en-US" sz="1800" dirty="0"/>
              <a:t>条指令。</a:t>
            </a:r>
            <a:endParaRPr lang="en-US" altLang="zh-CN" sz="1800" dirty="0"/>
          </a:p>
          <a:p>
            <a:pPr>
              <a:spcAft>
                <a:spcPts val="1000"/>
              </a:spcAft>
            </a:pPr>
            <a:r>
              <a:rPr lang="en-US" altLang="zh-CN" sz="1800" dirty="0"/>
              <a:t>DOJO </a:t>
            </a:r>
            <a:r>
              <a:rPr lang="zh-CN" altLang="en-US" sz="1800" dirty="0"/>
              <a:t>将解码器分成两个，并选择两个线程在每个循环中为其提供数据，会减少所采用分支的解码吞吐量损失。在解码时，某些指令（</a:t>
            </a:r>
            <a:r>
              <a:rPr lang="en-US" altLang="zh-CN" sz="1800" dirty="0"/>
              <a:t>branches, predicated operations</a:t>
            </a:r>
            <a:r>
              <a:rPr lang="zh-CN" altLang="en-US" sz="1800" dirty="0"/>
              <a:t>等）可以在前端执行并从</a:t>
            </a:r>
            <a:r>
              <a:rPr lang="en-US" altLang="zh-CN" sz="1800" dirty="0"/>
              <a:t>pipeline</a:t>
            </a:r>
            <a:r>
              <a:rPr lang="zh-CN" altLang="en-US" sz="1800" dirty="0"/>
              <a:t>中删除。</a:t>
            </a:r>
          </a:p>
        </p:txBody>
      </p:sp>
      <p:sp>
        <p:nvSpPr>
          <p:cNvPr id="5" name="矩形 4">
            <a:extLst>
              <a:ext uri="{FF2B5EF4-FFF2-40B4-BE49-F238E27FC236}">
                <a16:creationId xmlns:a16="http://schemas.microsoft.com/office/drawing/2014/main" id="{CFC2E849-6B7B-E545-A24E-78AD36275BD3}"/>
              </a:ext>
            </a:extLst>
          </p:cNvPr>
          <p:cNvSpPr/>
          <p:nvPr/>
        </p:nvSpPr>
        <p:spPr>
          <a:xfrm>
            <a:off x="6458421" y="1052736"/>
            <a:ext cx="2664296" cy="2232248"/>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59495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B1B9E9B-7546-014A-AEFA-987EE527FFC4}"/>
              </a:ext>
            </a:extLst>
          </p:cNvPr>
          <p:cNvSpPr>
            <a:spLocks noGrp="1"/>
          </p:cNvSpPr>
          <p:nvPr>
            <p:ph type="title"/>
          </p:nvPr>
        </p:nvSpPr>
        <p:spPr/>
        <p:txBody>
          <a:bodyPr/>
          <a:lstStyle/>
          <a:p>
            <a:r>
              <a:rPr lang="zh-CN" altLang="en-US" dirty="0"/>
              <a:t>前端模块</a:t>
            </a:r>
          </a:p>
        </p:txBody>
      </p:sp>
      <p:sp>
        <p:nvSpPr>
          <p:cNvPr id="3" name="内容占位符 2">
            <a:extLst>
              <a:ext uri="{FF2B5EF4-FFF2-40B4-BE49-F238E27FC236}">
                <a16:creationId xmlns:a16="http://schemas.microsoft.com/office/drawing/2014/main" id="{7EBFE152-D742-104F-80B4-A65120C362CC}"/>
              </a:ext>
            </a:extLst>
          </p:cNvPr>
          <p:cNvSpPr>
            <a:spLocks noGrp="1"/>
          </p:cNvSpPr>
          <p:nvPr>
            <p:ph sz="half" idx="1"/>
          </p:nvPr>
        </p:nvSpPr>
        <p:spPr>
          <a:xfrm>
            <a:off x="623635" y="1351536"/>
            <a:ext cx="3890569" cy="5042918"/>
          </a:xfrm>
        </p:spPr>
        <p:txBody>
          <a:bodyPr anchor="ctr"/>
          <a:lstStyle/>
          <a:p>
            <a:r>
              <a:rPr lang="zh-CN" altLang="en-US" sz="1800" b="1" dirty="0"/>
              <a:t>分支预测</a:t>
            </a:r>
            <a:r>
              <a:rPr lang="zh-CN" altLang="en-US" sz="1800" dirty="0"/>
              <a:t>：</a:t>
            </a:r>
            <a:r>
              <a:rPr lang="en-US" altLang="zh-CN" sz="1800" dirty="0"/>
              <a:t>DOJO</a:t>
            </a:r>
            <a:r>
              <a:rPr lang="zh-CN" altLang="en-US" sz="1800" dirty="0"/>
              <a:t> </a:t>
            </a:r>
            <a:r>
              <a:rPr lang="en-US" altLang="zh-CN" sz="1800" dirty="0"/>
              <a:t>Core</a:t>
            </a:r>
            <a:r>
              <a:rPr lang="zh-CN" altLang="en-US" sz="1800" dirty="0"/>
              <a:t> 核心没有 </a:t>
            </a:r>
            <a:r>
              <a:rPr lang="en-US" altLang="zh-CN" sz="1800" dirty="0"/>
              <a:t>SIMT</a:t>
            </a:r>
            <a:r>
              <a:rPr lang="zh-CN" altLang="en-US" sz="1800" dirty="0"/>
              <a:t> 堆栈核心来进行多线程分支任务的分配，通过 </a:t>
            </a:r>
            <a:r>
              <a:rPr lang="en-US" altLang="zh-CN" sz="1800" dirty="0"/>
              <a:t>BTB</a:t>
            </a:r>
            <a:r>
              <a:rPr lang="zh-CN" altLang="en-US" sz="1800" dirty="0"/>
              <a:t>（分支目标缓冲区）可以进行简单分支预测来提升性能。</a:t>
            </a:r>
            <a:endParaRPr lang="en-US" altLang="zh-CN" sz="1800" dirty="0"/>
          </a:p>
          <a:p>
            <a:r>
              <a:rPr lang="en-US" altLang="zh-CN" sz="1800" dirty="0"/>
              <a:t>BTB</a:t>
            </a:r>
            <a:r>
              <a:rPr lang="zh-CN" altLang="en-US" sz="1800" dirty="0"/>
              <a:t> 将分支成功的分支指令地址和分支目标地址都放到一个缓冲区中保存起来，缓冲区以分支指令地址作为标识。通过预测分支的路径和缓存分支使用的信息来减少流水线处理器中分支的性能损失。</a:t>
            </a:r>
          </a:p>
        </p:txBody>
      </p:sp>
      <p:pic>
        <p:nvPicPr>
          <p:cNvPr id="5" name="图片 4">
            <a:extLst>
              <a:ext uri="{FF2B5EF4-FFF2-40B4-BE49-F238E27FC236}">
                <a16:creationId xmlns:a16="http://schemas.microsoft.com/office/drawing/2014/main" id="{FAD090A3-8390-C84B-A716-9B39B5F834FA}"/>
              </a:ext>
            </a:extLst>
          </p:cNvPr>
          <p:cNvPicPr>
            <a:picLocks noChangeAspect="1"/>
          </p:cNvPicPr>
          <p:nvPr/>
        </p:nvPicPr>
        <p:blipFill>
          <a:blip r:embed="rId2"/>
          <a:stretch>
            <a:fillRect/>
          </a:stretch>
        </p:blipFill>
        <p:spPr>
          <a:xfrm>
            <a:off x="4730229" y="1025894"/>
            <a:ext cx="6973726" cy="5359230"/>
          </a:xfrm>
          <a:prstGeom prst="rect">
            <a:avLst/>
          </a:prstGeom>
        </p:spPr>
      </p:pic>
      <p:sp>
        <p:nvSpPr>
          <p:cNvPr id="6" name="矩形 5">
            <a:extLst>
              <a:ext uri="{FF2B5EF4-FFF2-40B4-BE49-F238E27FC236}">
                <a16:creationId xmlns:a16="http://schemas.microsoft.com/office/drawing/2014/main" id="{C20196A9-FC6D-5047-BB26-DCF56B24C624}"/>
              </a:ext>
            </a:extLst>
          </p:cNvPr>
          <p:cNvSpPr/>
          <p:nvPr/>
        </p:nvSpPr>
        <p:spPr>
          <a:xfrm>
            <a:off x="8147262" y="1052736"/>
            <a:ext cx="1263487"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BTB</a:t>
            </a:r>
            <a:r>
              <a:rPr lang="zh-CN" altLang="en-US" sz="1400" u="sng" dirty="0">
                <a:latin typeface="Gill Sans MT" panose="020B0502020104020203" pitchFamily="34" charset="0"/>
                <a:ea typeface="Microsoft YaHei" panose="020B0503020204020204" pitchFamily="34" charset="-122"/>
              </a:rPr>
              <a:t> 分支预测</a:t>
            </a:r>
          </a:p>
        </p:txBody>
      </p:sp>
      <p:sp>
        <p:nvSpPr>
          <p:cNvPr id="7" name="矩形 6">
            <a:extLst>
              <a:ext uri="{FF2B5EF4-FFF2-40B4-BE49-F238E27FC236}">
                <a16:creationId xmlns:a16="http://schemas.microsoft.com/office/drawing/2014/main" id="{D1711717-3AE3-2645-9274-E0B9AEBAADFF}"/>
              </a:ext>
            </a:extLst>
          </p:cNvPr>
          <p:cNvSpPr/>
          <p:nvPr/>
        </p:nvSpPr>
        <p:spPr>
          <a:xfrm>
            <a:off x="8391438" y="1922861"/>
            <a:ext cx="1130438"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L1</a:t>
            </a:r>
            <a:r>
              <a:rPr lang="zh-CN" altLang="en-US" sz="1400" u="sng" dirty="0">
                <a:latin typeface="Gill Sans MT" panose="020B0502020104020203" pitchFamily="34" charset="0"/>
                <a:ea typeface="Microsoft YaHei" panose="020B0503020204020204" pitchFamily="34" charset="-122"/>
              </a:rPr>
              <a:t> 指令缓存</a:t>
            </a:r>
          </a:p>
        </p:txBody>
      </p:sp>
      <p:sp>
        <p:nvSpPr>
          <p:cNvPr id="8" name="矩形 7">
            <a:extLst>
              <a:ext uri="{FF2B5EF4-FFF2-40B4-BE49-F238E27FC236}">
                <a16:creationId xmlns:a16="http://schemas.microsoft.com/office/drawing/2014/main" id="{271255C1-B8FA-1444-A97F-89B1A7F689AF}"/>
              </a:ext>
            </a:extLst>
          </p:cNvPr>
          <p:cNvSpPr/>
          <p:nvPr/>
        </p:nvSpPr>
        <p:spPr>
          <a:xfrm>
            <a:off x="8382649" y="2420888"/>
            <a:ext cx="1172116"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4</a:t>
            </a:r>
            <a:r>
              <a:rPr lang="zh-CN" altLang="en-US" sz="1400" u="sng" dirty="0">
                <a:latin typeface="Gill Sans MT" panose="020B0502020104020203" pitchFamily="34" charset="0"/>
                <a:ea typeface="Microsoft YaHei" panose="020B0503020204020204" pitchFamily="34" charset="-122"/>
              </a:rPr>
              <a:t>路取值缓存</a:t>
            </a:r>
          </a:p>
        </p:txBody>
      </p:sp>
      <p:sp>
        <p:nvSpPr>
          <p:cNvPr id="9" name="矩形 8">
            <a:extLst>
              <a:ext uri="{FF2B5EF4-FFF2-40B4-BE49-F238E27FC236}">
                <a16:creationId xmlns:a16="http://schemas.microsoft.com/office/drawing/2014/main" id="{90C4956E-B1AE-FD4F-BFDF-5D8DFF59294E}"/>
              </a:ext>
            </a:extLst>
          </p:cNvPr>
          <p:cNvSpPr/>
          <p:nvPr/>
        </p:nvSpPr>
        <p:spPr>
          <a:xfrm>
            <a:off x="8391438" y="2827187"/>
            <a:ext cx="821059"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2</a:t>
            </a:r>
            <a:r>
              <a:rPr lang="zh-CN" altLang="en-US" sz="1400" u="sng" dirty="0">
                <a:latin typeface="Gill Sans MT" panose="020B0502020104020203" pitchFamily="34" charset="0"/>
                <a:ea typeface="Microsoft YaHei" panose="020B0503020204020204" pitchFamily="34" charset="-122"/>
              </a:rPr>
              <a:t>路译码</a:t>
            </a:r>
          </a:p>
        </p:txBody>
      </p:sp>
      <p:sp>
        <p:nvSpPr>
          <p:cNvPr id="10" name="矩形 9">
            <a:extLst>
              <a:ext uri="{FF2B5EF4-FFF2-40B4-BE49-F238E27FC236}">
                <a16:creationId xmlns:a16="http://schemas.microsoft.com/office/drawing/2014/main" id="{9005821C-2D6E-FF48-9248-010095C76F1B}"/>
              </a:ext>
            </a:extLst>
          </p:cNvPr>
          <p:cNvSpPr/>
          <p:nvPr/>
        </p:nvSpPr>
        <p:spPr>
          <a:xfrm>
            <a:off x="6458421" y="4869160"/>
            <a:ext cx="1261884"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地址生成单元</a:t>
            </a:r>
          </a:p>
        </p:txBody>
      </p:sp>
      <p:sp>
        <p:nvSpPr>
          <p:cNvPr id="11" name="矩形 10">
            <a:extLst>
              <a:ext uri="{FF2B5EF4-FFF2-40B4-BE49-F238E27FC236}">
                <a16:creationId xmlns:a16="http://schemas.microsoft.com/office/drawing/2014/main" id="{6E8AEF05-E1B5-7D48-9DF6-9AEA88D0F23B}"/>
              </a:ext>
            </a:extLst>
          </p:cNvPr>
          <p:cNvSpPr/>
          <p:nvPr/>
        </p:nvSpPr>
        <p:spPr>
          <a:xfrm>
            <a:off x="7788825" y="4869025"/>
            <a:ext cx="1261884"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算术逻辑单元</a:t>
            </a:r>
          </a:p>
        </p:txBody>
      </p:sp>
      <p:sp>
        <p:nvSpPr>
          <p:cNvPr id="12" name="矩形 11">
            <a:extLst>
              <a:ext uri="{FF2B5EF4-FFF2-40B4-BE49-F238E27FC236}">
                <a16:creationId xmlns:a16="http://schemas.microsoft.com/office/drawing/2014/main" id="{691B2E80-5C92-CE49-A804-8783D209A75B}"/>
              </a:ext>
            </a:extLst>
          </p:cNvPr>
          <p:cNvSpPr/>
          <p:nvPr/>
        </p:nvSpPr>
        <p:spPr>
          <a:xfrm>
            <a:off x="5569628" y="2193733"/>
            <a:ext cx="1261884"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列表解析引擎</a:t>
            </a:r>
          </a:p>
        </p:txBody>
      </p:sp>
      <p:sp>
        <p:nvSpPr>
          <p:cNvPr id="13" name="矩形 12">
            <a:extLst>
              <a:ext uri="{FF2B5EF4-FFF2-40B4-BE49-F238E27FC236}">
                <a16:creationId xmlns:a16="http://schemas.microsoft.com/office/drawing/2014/main" id="{798174EB-2675-0141-8B0B-53218490C5BC}"/>
              </a:ext>
            </a:extLst>
          </p:cNvPr>
          <p:cNvSpPr/>
          <p:nvPr/>
        </p:nvSpPr>
        <p:spPr>
          <a:xfrm>
            <a:off x="5749164" y="5627142"/>
            <a:ext cx="902811"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收集引擎</a:t>
            </a:r>
          </a:p>
        </p:txBody>
      </p:sp>
      <p:sp>
        <p:nvSpPr>
          <p:cNvPr id="14" name="矩形 13">
            <a:extLst>
              <a:ext uri="{FF2B5EF4-FFF2-40B4-BE49-F238E27FC236}">
                <a16:creationId xmlns:a16="http://schemas.microsoft.com/office/drawing/2014/main" id="{2DA5C0F7-9162-E544-B29B-657494C62AA6}"/>
              </a:ext>
            </a:extLst>
          </p:cNvPr>
          <p:cNvSpPr/>
          <p:nvPr/>
        </p:nvSpPr>
        <p:spPr>
          <a:xfrm>
            <a:off x="10037612" y="2431119"/>
            <a:ext cx="957313"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NOC</a:t>
            </a:r>
            <a:r>
              <a:rPr lang="zh-CN" altLang="en-US" sz="1400" u="sng" dirty="0">
                <a:latin typeface="Gill Sans MT" panose="020B0502020104020203" pitchFamily="34" charset="0"/>
                <a:ea typeface="Microsoft YaHei" panose="020B0503020204020204" pitchFamily="34" charset="-122"/>
              </a:rPr>
              <a:t>路由</a:t>
            </a:r>
          </a:p>
        </p:txBody>
      </p:sp>
      <p:sp>
        <p:nvSpPr>
          <p:cNvPr id="15" name="矩形 14">
            <a:extLst>
              <a:ext uri="{FF2B5EF4-FFF2-40B4-BE49-F238E27FC236}">
                <a16:creationId xmlns:a16="http://schemas.microsoft.com/office/drawing/2014/main" id="{4FC9CE57-06D9-0240-9C38-55B77EF342C8}"/>
              </a:ext>
            </a:extLst>
          </p:cNvPr>
          <p:cNvSpPr/>
          <p:nvPr/>
        </p:nvSpPr>
        <p:spPr>
          <a:xfrm>
            <a:off x="8419767" y="3561966"/>
            <a:ext cx="902811"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线程调度</a:t>
            </a:r>
          </a:p>
        </p:txBody>
      </p:sp>
    </p:spTree>
    <p:extLst>
      <p:ext uri="{BB962C8B-B14F-4D97-AF65-F5344CB8AC3E}">
        <p14:creationId xmlns:p14="http://schemas.microsoft.com/office/powerpoint/2010/main" val="3048334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6F022F8-07A5-0941-A572-6424AF4D99CF}"/>
              </a:ext>
            </a:extLst>
          </p:cNvPr>
          <p:cNvSpPr>
            <a:spLocks noGrp="1"/>
          </p:cNvSpPr>
          <p:nvPr>
            <p:ph type="title"/>
          </p:nvPr>
        </p:nvSpPr>
        <p:spPr/>
        <p:txBody>
          <a:bodyPr/>
          <a:lstStyle/>
          <a:p>
            <a:r>
              <a:rPr lang="zh-CN" altLang="en-US" dirty="0"/>
              <a:t>前端模块</a:t>
            </a:r>
          </a:p>
        </p:txBody>
      </p:sp>
      <p:sp>
        <p:nvSpPr>
          <p:cNvPr id="3" name="内容占位符 2">
            <a:extLst>
              <a:ext uri="{FF2B5EF4-FFF2-40B4-BE49-F238E27FC236}">
                <a16:creationId xmlns:a16="http://schemas.microsoft.com/office/drawing/2014/main" id="{7EBFE152-D742-104F-80B4-A65120C362CC}"/>
              </a:ext>
            </a:extLst>
          </p:cNvPr>
          <p:cNvSpPr>
            <a:spLocks noGrp="1"/>
          </p:cNvSpPr>
          <p:nvPr>
            <p:ph sz="half" idx="1"/>
          </p:nvPr>
        </p:nvSpPr>
        <p:spPr>
          <a:xfrm>
            <a:off x="623636" y="1124744"/>
            <a:ext cx="3962577" cy="5269710"/>
          </a:xfrm>
        </p:spPr>
        <p:txBody>
          <a:bodyPr anchor="ctr"/>
          <a:lstStyle/>
          <a:p>
            <a:pPr latinLnBrk="1"/>
            <a:r>
              <a:rPr lang="zh-CN" altLang="en-US" sz="1800" b="1" dirty="0">
                <a:solidFill>
                  <a:schemeClr val="tx1"/>
                </a:solidFill>
              </a:rPr>
              <a:t>指令缓存</a:t>
            </a:r>
            <a:r>
              <a:rPr lang="zh-CN" altLang="en-US" sz="1800" dirty="0">
                <a:solidFill>
                  <a:schemeClr val="tx1"/>
                </a:solidFill>
              </a:rPr>
              <a:t>：</a:t>
            </a:r>
            <a:r>
              <a:rPr lang="en-US" altLang="zh-CN" sz="1800" dirty="0"/>
              <a:t>L1</a:t>
            </a:r>
            <a:r>
              <a:rPr lang="zh-CN" altLang="en-US" sz="1800" dirty="0"/>
              <a:t>指令缓存直接与 </a:t>
            </a:r>
            <a:r>
              <a:rPr lang="en-US" altLang="zh-CN" sz="1800" dirty="0"/>
              <a:t>Core</a:t>
            </a:r>
            <a:r>
              <a:rPr lang="zh-CN" altLang="en-US" sz="1800" dirty="0"/>
              <a:t> 中 </a:t>
            </a:r>
            <a:r>
              <a:rPr lang="en-US" altLang="zh-CN" sz="1800" dirty="0"/>
              <a:t>SRAM</a:t>
            </a:r>
            <a:r>
              <a:rPr lang="zh-CN" altLang="en-US" sz="1800" dirty="0"/>
              <a:t> 相连获取计算指令。</a:t>
            </a:r>
          </a:p>
          <a:p>
            <a:pPr latinLnBrk="1"/>
            <a:r>
              <a:rPr lang="zh-CN" altLang="en-US" sz="1800" b="1" dirty="0"/>
              <a:t>取指</a:t>
            </a:r>
            <a:r>
              <a:rPr lang="zh-CN" altLang="en-US" sz="1800" dirty="0"/>
              <a:t>：每个 </a:t>
            </a:r>
            <a:r>
              <a:rPr lang="en-US" altLang="zh-CN" sz="1800" dirty="0"/>
              <a:t>Core</a:t>
            </a:r>
            <a:r>
              <a:rPr lang="zh-CN" altLang="en-US" sz="1800" dirty="0"/>
              <a:t> 具有 </a:t>
            </a:r>
            <a:r>
              <a:rPr lang="en-US" altLang="zh-CN" sz="1800" dirty="0"/>
              <a:t>32 B </a:t>
            </a:r>
            <a:r>
              <a:rPr lang="zh-CN" altLang="en-US" sz="1800" dirty="0"/>
              <a:t>取指窗口，最多可容纳 </a:t>
            </a:r>
            <a:r>
              <a:rPr lang="en-US" altLang="zh-CN" sz="1800" dirty="0"/>
              <a:t>8 </a:t>
            </a:r>
            <a:r>
              <a:rPr lang="zh-CN" altLang="en-US" sz="1800" dirty="0"/>
              <a:t>条指令。</a:t>
            </a:r>
          </a:p>
          <a:p>
            <a:pPr latinLnBrk="1"/>
            <a:r>
              <a:rPr lang="zh-CN" altLang="en-US" sz="1800" b="1" dirty="0"/>
              <a:t>译码</a:t>
            </a:r>
            <a:r>
              <a:rPr lang="zh-CN" altLang="en-US" sz="1800" dirty="0"/>
              <a:t>：从取指缓冲获取指令并译码，并根据每条指令要求分配必要的执行资源。</a:t>
            </a:r>
          </a:p>
          <a:p>
            <a:pPr latinLnBrk="1"/>
            <a:r>
              <a:rPr lang="zh-CN" altLang="en-US" sz="1800" b="1" dirty="0"/>
              <a:t>线程调度</a:t>
            </a:r>
            <a:r>
              <a:rPr lang="zh-CN" altLang="en-US" sz="1800" dirty="0"/>
              <a:t>：分为向量和标量的调度器（</a:t>
            </a:r>
            <a:r>
              <a:rPr lang="en-US" altLang="zh-CN" sz="1800" dirty="0"/>
              <a:t>Scheduler</a:t>
            </a:r>
            <a:r>
              <a:rPr lang="zh-CN" altLang="en-US" sz="1800" dirty="0"/>
              <a:t>）和寄存器堆（</a:t>
            </a:r>
            <a:r>
              <a:rPr lang="en-US" altLang="zh-CN" sz="1800" dirty="0"/>
              <a:t>Register File</a:t>
            </a:r>
            <a:r>
              <a:rPr lang="zh-CN" altLang="en-US" sz="1800" dirty="0"/>
              <a:t>）。</a:t>
            </a:r>
            <a:endParaRPr kumimoji="1" lang="zh-CN" altLang="en-US" sz="1800" dirty="0"/>
          </a:p>
        </p:txBody>
      </p:sp>
      <p:pic>
        <p:nvPicPr>
          <p:cNvPr id="6" name="图片 5">
            <a:extLst>
              <a:ext uri="{FF2B5EF4-FFF2-40B4-BE49-F238E27FC236}">
                <a16:creationId xmlns:a16="http://schemas.microsoft.com/office/drawing/2014/main" id="{E2481670-B78D-384A-80AE-E0FB751ECA20}"/>
              </a:ext>
            </a:extLst>
          </p:cNvPr>
          <p:cNvPicPr>
            <a:picLocks noChangeAspect="1"/>
          </p:cNvPicPr>
          <p:nvPr/>
        </p:nvPicPr>
        <p:blipFill>
          <a:blip r:embed="rId2"/>
          <a:stretch>
            <a:fillRect/>
          </a:stretch>
        </p:blipFill>
        <p:spPr>
          <a:xfrm>
            <a:off x="4730229" y="1025894"/>
            <a:ext cx="6973726" cy="5359230"/>
          </a:xfrm>
          <a:prstGeom prst="rect">
            <a:avLst/>
          </a:prstGeom>
        </p:spPr>
      </p:pic>
      <p:sp>
        <p:nvSpPr>
          <p:cNvPr id="7" name="矩形 6">
            <a:extLst>
              <a:ext uri="{FF2B5EF4-FFF2-40B4-BE49-F238E27FC236}">
                <a16:creationId xmlns:a16="http://schemas.microsoft.com/office/drawing/2014/main" id="{F2F10AA8-BDAA-624B-9CFE-570426F7BE50}"/>
              </a:ext>
            </a:extLst>
          </p:cNvPr>
          <p:cNvSpPr/>
          <p:nvPr/>
        </p:nvSpPr>
        <p:spPr>
          <a:xfrm>
            <a:off x="8147262" y="1052736"/>
            <a:ext cx="1263487"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BTB</a:t>
            </a:r>
            <a:r>
              <a:rPr lang="zh-CN" altLang="en-US" sz="1400" u="sng" dirty="0">
                <a:latin typeface="Gill Sans MT" panose="020B0502020104020203" pitchFamily="34" charset="0"/>
                <a:ea typeface="Microsoft YaHei" panose="020B0503020204020204" pitchFamily="34" charset="-122"/>
              </a:rPr>
              <a:t> 分支预测</a:t>
            </a:r>
          </a:p>
        </p:txBody>
      </p:sp>
      <p:sp>
        <p:nvSpPr>
          <p:cNvPr id="8" name="矩形 7">
            <a:extLst>
              <a:ext uri="{FF2B5EF4-FFF2-40B4-BE49-F238E27FC236}">
                <a16:creationId xmlns:a16="http://schemas.microsoft.com/office/drawing/2014/main" id="{84254F1D-ABBC-CE44-8EE4-75E55AE9C0B1}"/>
              </a:ext>
            </a:extLst>
          </p:cNvPr>
          <p:cNvSpPr/>
          <p:nvPr/>
        </p:nvSpPr>
        <p:spPr>
          <a:xfrm>
            <a:off x="8391438" y="1922861"/>
            <a:ext cx="1130438"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L1</a:t>
            </a:r>
            <a:r>
              <a:rPr lang="zh-CN" altLang="en-US" sz="1400" u="sng" dirty="0">
                <a:latin typeface="Gill Sans MT" panose="020B0502020104020203" pitchFamily="34" charset="0"/>
                <a:ea typeface="Microsoft YaHei" panose="020B0503020204020204" pitchFamily="34" charset="-122"/>
              </a:rPr>
              <a:t> 指令缓存</a:t>
            </a:r>
          </a:p>
        </p:txBody>
      </p:sp>
      <p:sp>
        <p:nvSpPr>
          <p:cNvPr id="9" name="矩形 8">
            <a:extLst>
              <a:ext uri="{FF2B5EF4-FFF2-40B4-BE49-F238E27FC236}">
                <a16:creationId xmlns:a16="http://schemas.microsoft.com/office/drawing/2014/main" id="{5B45B280-5373-EF4F-96A9-E5B64927C6A4}"/>
              </a:ext>
            </a:extLst>
          </p:cNvPr>
          <p:cNvSpPr/>
          <p:nvPr/>
        </p:nvSpPr>
        <p:spPr>
          <a:xfrm>
            <a:off x="8382649" y="2420888"/>
            <a:ext cx="1172116"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4</a:t>
            </a:r>
            <a:r>
              <a:rPr lang="zh-CN" altLang="en-US" sz="1400" u="sng" dirty="0">
                <a:latin typeface="Gill Sans MT" panose="020B0502020104020203" pitchFamily="34" charset="0"/>
                <a:ea typeface="Microsoft YaHei" panose="020B0503020204020204" pitchFamily="34" charset="-122"/>
              </a:rPr>
              <a:t>路取值缓存</a:t>
            </a:r>
          </a:p>
        </p:txBody>
      </p:sp>
      <p:sp>
        <p:nvSpPr>
          <p:cNvPr id="10" name="矩形 9">
            <a:extLst>
              <a:ext uri="{FF2B5EF4-FFF2-40B4-BE49-F238E27FC236}">
                <a16:creationId xmlns:a16="http://schemas.microsoft.com/office/drawing/2014/main" id="{ACF18660-1D43-BA4A-8CBC-A3471F3E9C17}"/>
              </a:ext>
            </a:extLst>
          </p:cNvPr>
          <p:cNvSpPr/>
          <p:nvPr/>
        </p:nvSpPr>
        <p:spPr>
          <a:xfrm>
            <a:off x="8391438" y="2827187"/>
            <a:ext cx="821059"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2</a:t>
            </a:r>
            <a:r>
              <a:rPr lang="zh-CN" altLang="en-US" sz="1400" u="sng" dirty="0">
                <a:latin typeface="Gill Sans MT" panose="020B0502020104020203" pitchFamily="34" charset="0"/>
                <a:ea typeface="Microsoft YaHei" panose="020B0503020204020204" pitchFamily="34" charset="-122"/>
              </a:rPr>
              <a:t>路译码</a:t>
            </a:r>
          </a:p>
        </p:txBody>
      </p:sp>
      <p:sp>
        <p:nvSpPr>
          <p:cNvPr id="11" name="矩形 10">
            <a:extLst>
              <a:ext uri="{FF2B5EF4-FFF2-40B4-BE49-F238E27FC236}">
                <a16:creationId xmlns:a16="http://schemas.microsoft.com/office/drawing/2014/main" id="{343FE42D-60DA-624D-AAAB-E39D927B57F7}"/>
              </a:ext>
            </a:extLst>
          </p:cNvPr>
          <p:cNvSpPr/>
          <p:nvPr/>
        </p:nvSpPr>
        <p:spPr>
          <a:xfrm>
            <a:off x="6458421" y="4869160"/>
            <a:ext cx="1261884"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地址生成单元</a:t>
            </a:r>
          </a:p>
        </p:txBody>
      </p:sp>
      <p:sp>
        <p:nvSpPr>
          <p:cNvPr id="12" name="矩形 11">
            <a:extLst>
              <a:ext uri="{FF2B5EF4-FFF2-40B4-BE49-F238E27FC236}">
                <a16:creationId xmlns:a16="http://schemas.microsoft.com/office/drawing/2014/main" id="{397F75B2-FB69-D846-A27F-4821BCA62F9F}"/>
              </a:ext>
            </a:extLst>
          </p:cNvPr>
          <p:cNvSpPr/>
          <p:nvPr/>
        </p:nvSpPr>
        <p:spPr>
          <a:xfrm>
            <a:off x="7788825" y="4869025"/>
            <a:ext cx="1261884"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算术逻辑单元</a:t>
            </a:r>
          </a:p>
        </p:txBody>
      </p:sp>
      <p:sp>
        <p:nvSpPr>
          <p:cNvPr id="13" name="矩形 12">
            <a:extLst>
              <a:ext uri="{FF2B5EF4-FFF2-40B4-BE49-F238E27FC236}">
                <a16:creationId xmlns:a16="http://schemas.microsoft.com/office/drawing/2014/main" id="{E3272C3F-411C-0042-8070-BD223714AE7B}"/>
              </a:ext>
            </a:extLst>
          </p:cNvPr>
          <p:cNvSpPr/>
          <p:nvPr/>
        </p:nvSpPr>
        <p:spPr>
          <a:xfrm>
            <a:off x="5569628" y="2193733"/>
            <a:ext cx="1261884"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列表解析引擎</a:t>
            </a:r>
          </a:p>
        </p:txBody>
      </p:sp>
      <p:sp>
        <p:nvSpPr>
          <p:cNvPr id="14" name="矩形 13">
            <a:extLst>
              <a:ext uri="{FF2B5EF4-FFF2-40B4-BE49-F238E27FC236}">
                <a16:creationId xmlns:a16="http://schemas.microsoft.com/office/drawing/2014/main" id="{DBFFCF00-4EF8-2548-9E22-AE76CA8A1B41}"/>
              </a:ext>
            </a:extLst>
          </p:cNvPr>
          <p:cNvSpPr/>
          <p:nvPr/>
        </p:nvSpPr>
        <p:spPr>
          <a:xfrm>
            <a:off x="5749164" y="5627142"/>
            <a:ext cx="902811"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收集引擎</a:t>
            </a:r>
          </a:p>
        </p:txBody>
      </p:sp>
      <p:sp>
        <p:nvSpPr>
          <p:cNvPr id="15" name="矩形 14">
            <a:extLst>
              <a:ext uri="{FF2B5EF4-FFF2-40B4-BE49-F238E27FC236}">
                <a16:creationId xmlns:a16="http://schemas.microsoft.com/office/drawing/2014/main" id="{7B871F03-474B-E34F-AFF3-40A3FA831F4F}"/>
              </a:ext>
            </a:extLst>
          </p:cNvPr>
          <p:cNvSpPr/>
          <p:nvPr/>
        </p:nvSpPr>
        <p:spPr>
          <a:xfrm>
            <a:off x="10037612" y="2431119"/>
            <a:ext cx="957313"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NOC</a:t>
            </a:r>
            <a:r>
              <a:rPr lang="zh-CN" altLang="en-US" sz="1400" u="sng" dirty="0">
                <a:latin typeface="Gill Sans MT" panose="020B0502020104020203" pitchFamily="34" charset="0"/>
                <a:ea typeface="Microsoft YaHei" panose="020B0503020204020204" pitchFamily="34" charset="-122"/>
              </a:rPr>
              <a:t>路由</a:t>
            </a:r>
          </a:p>
        </p:txBody>
      </p:sp>
      <p:sp>
        <p:nvSpPr>
          <p:cNvPr id="16" name="矩形 15">
            <a:extLst>
              <a:ext uri="{FF2B5EF4-FFF2-40B4-BE49-F238E27FC236}">
                <a16:creationId xmlns:a16="http://schemas.microsoft.com/office/drawing/2014/main" id="{2A9EF5DE-4FBC-DA4F-9DDF-796A2FD6AC90}"/>
              </a:ext>
            </a:extLst>
          </p:cNvPr>
          <p:cNvSpPr/>
          <p:nvPr/>
        </p:nvSpPr>
        <p:spPr>
          <a:xfrm>
            <a:off x="8419767" y="3561966"/>
            <a:ext cx="1261884"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标量线程调度</a:t>
            </a:r>
          </a:p>
        </p:txBody>
      </p:sp>
      <p:sp>
        <p:nvSpPr>
          <p:cNvPr id="18" name="矩形 17">
            <a:extLst>
              <a:ext uri="{FF2B5EF4-FFF2-40B4-BE49-F238E27FC236}">
                <a16:creationId xmlns:a16="http://schemas.microsoft.com/office/drawing/2014/main" id="{CCFEC3AC-7D54-B147-A1F0-7EE44436598B}"/>
              </a:ext>
            </a:extLst>
          </p:cNvPr>
          <p:cNvSpPr/>
          <p:nvPr/>
        </p:nvSpPr>
        <p:spPr>
          <a:xfrm>
            <a:off x="10325225" y="4797152"/>
            <a:ext cx="1261884"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向量线程调度</a:t>
            </a:r>
          </a:p>
        </p:txBody>
      </p:sp>
    </p:spTree>
    <p:extLst>
      <p:ext uri="{BB962C8B-B14F-4D97-AF65-F5344CB8AC3E}">
        <p14:creationId xmlns:p14="http://schemas.microsoft.com/office/powerpoint/2010/main" val="687955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6F022F8-07A5-0941-A572-6424AF4D99CF}"/>
              </a:ext>
            </a:extLst>
          </p:cNvPr>
          <p:cNvSpPr>
            <a:spLocks noGrp="1"/>
          </p:cNvSpPr>
          <p:nvPr>
            <p:ph type="title"/>
          </p:nvPr>
        </p:nvSpPr>
        <p:spPr/>
        <p:txBody>
          <a:bodyPr/>
          <a:lstStyle/>
          <a:p>
            <a:r>
              <a:rPr lang="zh-CN" altLang="en-US" dirty="0"/>
              <a:t>前端模块</a:t>
            </a:r>
          </a:p>
        </p:txBody>
      </p:sp>
      <p:sp>
        <p:nvSpPr>
          <p:cNvPr id="3" name="内容占位符 2">
            <a:extLst>
              <a:ext uri="{FF2B5EF4-FFF2-40B4-BE49-F238E27FC236}">
                <a16:creationId xmlns:a16="http://schemas.microsoft.com/office/drawing/2014/main" id="{7EBFE152-D742-104F-80B4-A65120C362CC}"/>
              </a:ext>
            </a:extLst>
          </p:cNvPr>
          <p:cNvSpPr>
            <a:spLocks noGrp="1"/>
          </p:cNvSpPr>
          <p:nvPr>
            <p:ph sz="half" idx="1"/>
          </p:nvPr>
        </p:nvSpPr>
        <p:spPr>
          <a:xfrm>
            <a:off x="623636" y="1124744"/>
            <a:ext cx="3962577" cy="5269710"/>
          </a:xfrm>
        </p:spPr>
        <p:txBody>
          <a:bodyPr anchor="ctr"/>
          <a:lstStyle/>
          <a:p>
            <a:r>
              <a:rPr lang="zh-CN" altLang="en-US" sz="1800" dirty="0"/>
              <a:t>一旦分支预测器生成了下一条指令提取指针，</a:t>
            </a:r>
            <a:r>
              <a:rPr lang="en-US" altLang="zh-CN" sz="1800" dirty="0"/>
              <a:t>Dojo </a:t>
            </a:r>
            <a:r>
              <a:rPr lang="zh-CN" altLang="en-US" sz="1800" dirty="0"/>
              <a:t>每个周期从指令缓存中提取 </a:t>
            </a:r>
            <a:r>
              <a:rPr lang="en-US" altLang="zh-CN" sz="1800" dirty="0"/>
              <a:t>32 </a:t>
            </a:r>
            <a:r>
              <a:rPr lang="zh-CN" altLang="en-US" sz="1800" dirty="0"/>
              <a:t>个字节到每个线程的提取缓冲区中（</a:t>
            </a:r>
            <a:r>
              <a:rPr lang="en-US" altLang="zh-CN" sz="1800" dirty="0"/>
              <a:t>per-thread fetch buffers</a:t>
            </a:r>
            <a:r>
              <a:rPr lang="zh-CN" altLang="en-US" sz="1800" dirty="0"/>
              <a:t>）。</a:t>
            </a:r>
            <a:endParaRPr lang="en-US" altLang="zh-CN" sz="1800" dirty="0"/>
          </a:p>
          <a:p>
            <a:r>
              <a:rPr lang="zh-CN" altLang="en-US" sz="1800" dirty="0"/>
              <a:t>指令缓存有助于降低本地 </a:t>
            </a:r>
            <a:r>
              <a:rPr lang="en-US" altLang="zh-CN" sz="1800" dirty="0"/>
              <a:t>SRAM </a:t>
            </a:r>
            <a:r>
              <a:rPr lang="zh-CN" altLang="en-US" sz="1800" dirty="0"/>
              <a:t>的指令带宽压力，确保数据端可以访问 </a:t>
            </a:r>
            <a:r>
              <a:rPr lang="en-US" altLang="zh-CN" sz="1800" dirty="0"/>
              <a:t>SRAM </a:t>
            </a:r>
            <a:r>
              <a:rPr lang="zh-CN" altLang="en-US" sz="1800" dirty="0"/>
              <a:t>时尽可能少地争用。</a:t>
            </a:r>
            <a:endParaRPr lang="en-US" altLang="zh-CN" sz="1800" dirty="0"/>
          </a:p>
          <a:p>
            <a:r>
              <a:rPr lang="zh-CN" altLang="en-US" sz="1800" dirty="0"/>
              <a:t>如果将新的代码加载到本地 </a:t>
            </a:r>
            <a:r>
              <a:rPr lang="en-US" altLang="zh-CN" sz="1800" dirty="0"/>
              <a:t>SRAM </a:t>
            </a:r>
            <a:r>
              <a:rPr lang="zh-CN" altLang="en-US" sz="1800" dirty="0"/>
              <a:t>中，则必须在分支到该新代码之前刷新指令缓存。</a:t>
            </a:r>
            <a:endParaRPr lang="zh-CN" altLang="en-US" sz="1800" dirty="0">
              <a:effectLst/>
            </a:endParaRPr>
          </a:p>
        </p:txBody>
      </p:sp>
      <p:pic>
        <p:nvPicPr>
          <p:cNvPr id="6" name="图片 5">
            <a:extLst>
              <a:ext uri="{FF2B5EF4-FFF2-40B4-BE49-F238E27FC236}">
                <a16:creationId xmlns:a16="http://schemas.microsoft.com/office/drawing/2014/main" id="{9B94A7C8-A98C-464E-A747-2B5F0A77CB16}"/>
              </a:ext>
            </a:extLst>
          </p:cNvPr>
          <p:cNvPicPr>
            <a:picLocks noChangeAspect="1"/>
          </p:cNvPicPr>
          <p:nvPr/>
        </p:nvPicPr>
        <p:blipFill>
          <a:blip r:embed="rId2"/>
          <a:stretch>
            <a:fillRect/>
          </a:stretch>
        </p:blipFill>
        <p:spPr>
          <a:xfrm>
            <a:off x="4730229" y="1025894"/>
            <a:ext cx="6973726" cy="5359230"/>
          </a:xfrm>
          <a:prstGeom prst="rect">
            <a:avLst/>
          </a:prstGeom>
        </p:spPr>
      </p:pic>
      <p:sp>
        <p:nvSpPr>
          <p:cNvPr id="7" name="矩形 6">
            <a:extLst>
              <a:ext uri="{FF2B5EF4-FFF2-40B4-BE49-F238E27FC236}">
                <a16:creationId xmlns:a16="http://schemas.microsoft.com/office/drawing/2014/main" id="{93D070CA-1CE1-4844-80C4-54246E9BEBC4}"/>
              </a:ext>
            </a:extLst>
          </p:cNvPr>
          <p:cNvSpPr/>
          <p:nvPr/>
        </p:nvSpPr>
        <p:spPr>
          <a:xfrm>
            <a:off x="8147262" y="1052736"/>
            <a:ext cx="1263487"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BTB</a:t>
            </a:r>
            <a:r>
              <a:rPr lang="zh-CN" altLang="en-US" sz="1400" u="sng" dirty="0">
                <a:latin typeface="Gill Sans MT" panose="020B0502020104020203" pitchFamily="34" charset="0"/>
                <a:ea typeface="Microsoft YaHei" panose="020B0503020204020204" pitchFamily="34" charset="-122"/>
              </a:rPr>
              <a:t> 分支预测</a:t>
            </a:r>
          </a:p>
        </p:txBody>
      </p:sp>
      <p:sp>
        <p:nvSpPr>
          <p:cNvPr id="8" name="矩形 7">
            <a:extLst>
              <a:ext uri="{FF2B5EF4-FFF2-40B4-BE49-F238E27FC236}">
                <a16:creationId xmlns:a16="http://schemas.microsoft.com/office/drawing/2014/main" id="{D3D61443-273C-7945-A116-4F841236F8A0}"/>
              </a:ext>
            </a:extLst>
          </p:cNvPr>
          <p:cNvSpPr/>
          <p:nvPr/>
        </p:nvSpPr>
        <p:spPr>
          <a:xfrm>
            <a:off x="8391438" y="1922861"/>
            <a:ext cx="1130438"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L1</a:t>
            </a:r>
            <a:r>
              <a:rPr lang="zh-CN" altLang="en-US" sz="1400" u="sng" dirty="0">
                <a:latin typeface="Gill Sans MT" panose="020B0502020104020203" pitchFamily="34" charset="0"/>
                <a:ea typeface="Microsoft YaHei" panose="020B0503020204020204" pitchFamily="34" charset="-122"/>
              </a:rPr>
              <a:t> 指令缓存</a:t>
            </a:r>
          </a:p>
        </p:txBody>
      </p:sp>
      <p:sp>
        <p:nvSpPr>
          <p:cNvPr id="9" name="矩形 8">
            <a:extLst>
              <a:ext uri="{FF2B5EF4-FFF2-40B4-BE49-F238E27FC236}">
                <a16:creationId xmlns:a16="http://schemas.microsoft.com/office/drawing/2014/main" id="{230F3E78-3044-754B-92C1-31B4A4003D25}"/>
              </a:ext>
            </a:extLst>
          </p:cNvPr>
          <p:cNvSpPr/>
          <p:nvPr/>
        </p:nvSpPr>
        <p:spPr>
          <a:xfrm>
            <a:off x="8382649" y="2420888"/>
            <a:ext cx="1172116"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4</a:t>
            </a:r>
            <a:r>
              <a:rPr lang="zh-CN" altLang="en-US" sz="1400" u="sng" dirty="0">
                <a:latin typeface="Gill Sans MT" panose="020B0502020104020203" pitchFamily="34" charset="0"/>
                <a:ea typeface="Microsoft YaHei" panose="020B0503020204020204" pitchFamily="34" charset="-122"/>
              </a:rPr>
              <a:t>路取值缓存</a:t>
            </a:r>
          </a:p>
        </p:txBody>
      </p:sp>
      <p:sp>
        <p:nvSpPr>
          <p:cNvPr id="10" name="矩形 9">
            <a:extLst>
              <a:ext uri="{FF2B5EF4-FFF2-40B4-BE49-F238E27FC236}">
                <a16:creationId xmlns:a16="http://schemas.microsoft.com/office/drawing/2014/main" id="{C10812C4-CDC3-CF4A-A83B-157A118FAB44}"/>
              </a:ext>
            </a:extLst>
          </p:cNvPr>
          <p:cNvSpPr/>
          <p:nvPr/>
        </p:nvSpPr>
        <p:spPr>
          <a:xfrm>
            <a:off x="8391438" y="2827187"/>
            <a:ext cx="821059"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2</a:t>
            </a:r>
            <a:r>
              <a:rPr lang="zh-CN" altLang="en-US" sz="1400" u="sng" dirty="0">
                <a:latin typeface="Gill Sans MT" panose="020B0502020104020203" pitchFamily="34" charset="0"/>
                <a:ea typeface="Microsoft YaHei" panose="020B0503020204020204" pitchFamily="34" charset="-122"/>
              </a:rPr>
              <a:t>路译码</a:t>
            </a:r>
          </a:p>
        </p:txBody>
      </p:sp>
      <p:sp>
        <p:nvSpPr>
          <p:cNvPr id="11" name="矩形 10">
            <a:extLst>
              <a:ext uri="{FF2B5EF4-FFF2-40B4-BE49-F238E27FC236}">
                <a16:creationId xmlns:a16="http://schemas.microsoft.com/office/drawing/2014/main" id="{DDF09976-496D-FE40-9110-269195DC91FF}"/>
              </a:ext>
            </a:extLst>
          </p:cNvPr>
          <p:cNvSpPr/>
          <p:nvPr/>
        </p:nvSpPr>
        <p:spPr>
          <a:xfrm>
            <a:off x="6458421" y="4869160"/>
            <a:ext cx="1261884"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地址生成单元</a:t>
            </a:r>
          </a:p>
        </p:txBody>
      </p:sp>
      <p:sp>
        <p:nvSpPr>
          <p:cNvPr id="12" name="矩形 11">
            <a:extLst>
              <a:ext uri="{FF2B5EF4-FFF2-40B4-BE49-F238E27FC236}">
                <a16:creationId xmlns:a16="http://schemas.microsoft.com/office/drawing/2014/main" id="{C97A0E34-14B3-2449-85B6-B433DC68AB2D}"/>
              </a:ext>
            </a:extLst>
          </p:cNvPr>
          <p:cNvSpPr/>
          <p:nvPr/>
        </p:nvSpPr>
        <p:spPr>
          <a:xfrm>
            <a:off x="7788825" y="4869025"/>
            <a:ext cx="1261884"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算术逻辑单元</a:t>
            </a:r>
          </a:p>
        </p:txBody>
      </p:sp>
      <p:sp>
        <p:nvSpPr>
          <p:cNvPr id="13" name="矩形 12">
            <a:extLst>
              <a:ext uri="{FF2B5EF4-FFF2-40B4-BE49-F238E27FC236}">
                <a16:creationId xmlns:a16="http://schemas.microsoft.com/office/drawing/2014/main" id="{2B7C8E2C-3AF1-0C4B-A78B-B6E827F368F6}"/>
              </a:ext>
            </a:extLst>
          </p:cNvPr>
          <p:cNvSpPr/>
          <p:nvPr/>
        </p:nvSpPr>
        <p:spPr>
          <a:xfrm>
            <a:off x="5569628" y="2193733"/>
            <a:ext cx="1261884"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列表解析引擎</a:t>
            </a:r>
          </a:p>
        </p:txBody>
      </p:sp>
      <p:sp>
        <p:nvSpPr>
          <p:cNvPr id="14" name="矩形 13">
            <a:extLst>
              <a:ext uri="{FF2B5EF4-FFF2-40B4-BE49-F238E27FC236}">
                <a16:creationId xmlns:a16="http://schemas.microsoft.com/office/drawing/2014/main" id="{02C4EFA4-4E34-3545-A1A3-DED51665BA90}"/>
              </a:ext>
            </a:extLst>
          </p:cNvPr>
          <p:cNvSpPr/>
          <p:nvPr/>
        </p:nvSpPr>
        <p:spPr>
          <a:xfrm>
            <a:off x="5749164" y="5627142"/>
            <a:ext cx="902811"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收集引擎</a:t>
            </a:r>
          </a:p>
        </p:txBody>
      </p:sp>
      <p:sp>
        <p:nvSpPr>
          <p:cNvPr id="15" name="矩形 14">
            <a:extLst>
              <a:ext uri="{FF2B5EF4-FFF2-40B4-BE49-F238E27FC236}">
                <a16:creationId xmlns:a16="http://schemas.microsoft.com/office/drawing/2014/main" id="{D8886E72-E36D-924B-8510-96B648CFA781}"/>
              </a:ext>
            </a:extLst>
          </p:cNvPr>
          <p:cNvSpPr/>
          <p:nvPr/>
        </p:nvSpPr>
        <p:spPr>
          <a:xfrm>
            <a:off x="10037612" y="2431119"/>
            <a:ext cx="957313" cy="307777"/>
          </a:xfrm>
          <a:prstGeom prst="rect">
            <a:avLst/>
          </a:prstGeom>
          <a:solidFill>
            <a:srgbClr val="FFFF00">
              <a:alpha val="40000"/>
            </a:srgbClr>
          </a:solidFill>
        </p:spPr>
        <p:txBody>
          <a:bodyPr wrap="none">
            <a:spAutoFit/>
          </a:bodyPr>
          <a:lstStyle/>
          <a:p>
            <a:r>
              <a:rPr lang="en-US" altLang="zh-CN" sz="1400" u="sng" dirty="0">
                <a:latin typeface="Gill Sans MT" panose="020B0502020104020203" pitchFamily="34" charset="0"/>
                <a:ea typeface="Microsoft YaHei" panose="020B0503020204020204" pitchFamily="34" charset="-122"/>
              </a:rPr>
              <a:t>NOC</a:t>
            </a:r>
            <a:r>
              <a:rPr lang="zh-CN" altLang="en-US" sz="1400" u="sng" dirty="0">
                <a:latin typeface="Gill Sans MT" panose="020B0502020104020203" pitchFamily="34" charset="0"/>
                <a:ea typeface="Microsoft YaHei" panose="020B0503020204020204" pitchFamily="34" charset="-122"/>
              </a:rPr>
              <a:t>路由</a:t>
            </a:r>
          </a:p>
        </p:txBody>
      </p:sp>
      <p:sp>
        <p:nvSpPr>
          <p:cNvPr id="16" name="矩形 15">
            <a:extLst>
              <a:ext uri="{FF2B5EF4-FFF2-40B4-BE49-F238E27FC236}">
                <a16:creationId xmlns:a16="http://schemas.microsoft.com/office/drawing/2014/main" id="{4C664A4C-08A5-2748-BE56-7E9804725ED9}"/>
              </a:ext>
            </a:extLst>
          </p:cNvPr>
          <p:cNvSpPr/>
          <p:nvPr/>
        </p:nvSpPr>
        <p:spPr>
          <a:xfrm>
            <a:off x="8419767" y="3561966"/>
            <a:ext cx="1261884"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标量线程调度</a:t>
            </a:r>
          </a:p>
        </p:txBody>
      </p:sp>
      <p:sp>
        <p:nvSpPr>
          <p:cNvPr id="17" name="矩形 16">
            <a:extLst>
              <a:ext uri="{FF2B5EF4-FFF2-40B4-BE49-F238E27FC236}">
                <a16:creationId xmlns:a16="http://schemas.microsoft.com/office/drawing/2014/main" id="{0611E075-4A6F-B849-9838-3A7FBA0EC8A3}"/>
              </a:ext>
            </a:extLst>
          </p:cNvPr>
          <p:cNvSpPr/>
          <p:nvPr/>
        </p:nvSpPr>
        <p:spPr>
          <a:xfrm>
            <a:off x="10325225" y="4797152"/>
            <a:ext cx="1261884" cy="307777"/>
          </a:xfrm>
          <a:prstGeom prst="rect">
            <a:avLst/>
          </a:prstGeom>
          <a:solidFill>
            <a:srgbClr val="FFFF00">
              <a:alpha val="40000"/>
            </a:srgbClr>
          </a:solidFill>
        </p:spPr>
        <p:txBody>
          <a:bodyPr wrap="none">
            <a:spAutoFit/>
          </a:bodyPr>
          <a:lstStyle/>
          <a:p>
            <a:r>
              <a:rPr lang="zh-CN" altLang="en-US" sz="1400" u="sng" dirty="0">
                <a:latin typeface="Gill Sans MT" panose="020B0502020104020203" pitchFamily="34" charset="0"/>
                <a:ea typeface="Microsoft YaHei" panose="020B0503020204020204" pitchFamily="34" charset="-122"/>
              </a:rPr>
              <a:t>向量线程调度</a:t>
            </a:r>
          </a:p>
        </p:txBody>
      </p:sp>
    </p:spTree>
    <p:extLst>
      <p:ext uri="{BB962C8B-B14F-4D97-AF65-F5344CB8AC3E}">
        <p14:creationId xmlns:p14="http://schemas.microsoft.com/office/powerpoint/2010/main" val="2233579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C00000"/>
                </a:solidFill>
                <a:latin typeface="Futura Medium" panose="020B0602020204020303" pitchFamily="34" charset="-79"/>
                <a:cs typeface="Futura Medium" panose="020B0602020204020303" pitchFamily="34" charset="-79"/>
              </a:rPr>
              <a:t>DOJO</a:t>
            </a:r>
            <a:r>
              <a:rPr kumimoji="1" lang="zh-CN" altLang="en-US" sz="9600" b="1" dirty="0">
                <a:solidFill>
                  <a:srgbClr val="C00000"/>
                </a:solidFill>
                <a:latin typeface="Futura Medium" panose="020B0602020204020303" pitchFamily="34" charset="-79"/>
                <a:cs typeface="Futura Medium" panose="020B0602020204020303" pitchFamily="34" charset="-79"/>
              </a:rPr>
              <a:t> 执行引擎</a:t>
            </a:r>
            <a:endParaRPr kumimoji="1" lang="en-US" altLang="zh-CN" sz="9600" b="1"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69651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095D37-09D7-7045-A345-0A0D0708835A}"/>
              </a:ext>
            </a:extLst>
          </p:cNvPr>
          <p:cNvSpPr>
            <a:spLocks noGrp="1"/>
          </p:cNvSpPr>
          <p:nvPr>
            <p:ph type="title"/>
          </p:nvPr>
        </p:nvSpPr>
        <p:spPr/>
        <p:txBody>
          <a:bodyPr/>
          <a:lstStyle/>
          <a:p>
            <a:r>
              <a:rPr lang="zh-CN" altLang="en-US" dirty="0"/>
              <a:t>执行引擎</a:t>
            </a:r>
            <a:endParaRPr kumimoji="1" lang="zh-CN" altLang="en-US" dirty="0"/>
          </a:p>
        </p:txBody>
      </p:sp>
      <p:sp>
        <p:nvSpPr>
          <p:cNvPr id="3" name="内容占位符 2">
            <a:extLst>
              <a:ext uri="{FF2B5EF4-FFF2-40B4-BE49-F238E27FC236}">
                <a16:creationId xmlns:a16="http://schemas.microsoft.com/office/drawing/2014/main" id="{5A538270-8FCF-5D4C-A4E3-13AB67B6122E}"/>
              </a:ext>
            </a:extLst>
          </p:cNvPr>
          <p:cNvSpPr>
            <a:spLocks noGrp="1"/>
          </p:cNvSpPr>
          <p:nvPr>
            <p:ph sz="half" idx="1"/>
          </p:nvPr>
        </p:nvSpPr>
        <p:spPr>
          <a:xfrm>
            <a:off x="623636" y="1351536"/>
            <a:ext cx="4034585" cy="5042918"/>
          </a:xfrm>
        </p:spPr>
        <p:txBody>
          <a:bodyPr anchor="ctr"/>
          <a:lstStyle/>
          <a:p>
            <a:r>
              <a:rPr kumimoji="1" lang="en-US" altLang="zh-CN" sz="1800" dirty="0">
                <a:solidFill>
                  <a:schemeClr val="tx1">
                    <a:lumMod val="85000"/>
                  </a:schemeClr>
                </a:solidFill>
              </a:rPr>
              <a:t>4-wide scalar scheduler, 4-way SMT </a:t>
            </a:r>
          </a:p>
          <a:p>
            <a:pPr lvl="1">
              <a:lnSpc>
                <a:spcPct val="100000"/>
              </a:lnSpc>
            </a:pPr>
            <a:r>
              <a:rPr kumimoji="1" lang="en-US" altLang="zh-CN" sz="1600" dirty="0">
                <a:solidFill>
                  <a:schemeClr val="tx1">
                    <a:lumMod val="85000"/>
                  </a:schemeClr>
                </a:solidFill>
              </a:rPr>
              <a:t>2 integer ALUs </a:t>
            </a:r>
          </a:p>
          <a:p>
            <a:pPr lvl="1">
              <a:lnSpc>
                <a:spcPct val="100000"/>
              </a:lnSpc>
            </a:pPr>
            <a:r>
              <a:rPr kumimoji="1" lang="en-US" altLang="zh-CN" sz="1600" dirty="0">
                <a:solidFill>
                  <a:schemeClr val="tx1">
                    <a:lumMod val="85000"/>
                  </a:schemeClr>
                </a:solidFill>
              </a:rPr>
              <a:t>2 address units</a:t>
            </a:r>
          </a:p>
          <a:p>
            <a:pPr lvl="1">
              <a:lnSpc>
                <a:spcPct val="100000"/>
              </a:lnSpc>
            </a:pPr>
            <a:r>
              <a:rPr kumimoji="1" lang="en-US" altLang="zh-CN" sz="1600" dirty="0">
                <a:solidFill>
                  <a:schemeClr val="tx1">
                    <a:lumMod val="85000"/>
                  </a:schemeClr>
                </a:solidFill>
              </a:rPr>
              <a:t> Register file replicated per thread</a:t>
            </a:r>
          </a:p>
          <a:p>
            <a:r>
              <a:rPr kumimoji="1" lang="en-US" altLang="zh-CN" sz="1800" dirty="0">
                <a:solidFill>
                  <a:schemeClr val="tx1">
                    <a:lumMod val="85000"/>
                  </a:schemeClr>
                </a:solidFill>
              </a:rPr>
              <a:t>2-wide vector scheduler, 4-way SMT </a:t>
            </a:r>
          </a:p>
          <a:p>
            <a:pPr lvl="1">
              <a:lnSpc>
                <a:spcPct val="100000"/>
              </a:lnSpc>
            </a:pPr>
            <a:r>
              <a:rPr kumimoji="1" lang="en-US" altLang="zh-CN" sz="1600" dirty="0">
                <a:solidFill>
                  <a:schemeClr val="tx1">
                    <a:lumMod val="85000"/>
                  </a:schemeClr>
                </a:solidFill>
              </a:rPr>
              <a:t>64B wide SIMD unit</a:t>
            </a:r>
          </a:p>
          <a:p>
            <a:pPr lvl="1">
              <a:lnSpc>
                <a:spcPct val="100000"/>
              </a:lnSpc>
            </a:pPr>
            <a:r>
              <a:rPr kumimoji="1" lang="en-US" altLang="zh-CN" sz="1600" dirty="0">
                <a:solidFill>
                  <a:schemeClr val="tx1">
                    <a:lumMod val="85000"/>
                  </a:schemeClr>
                </a:solidFill>
              </a:rPr>
              <a:t> 8x8x4 matrix multiplication units</a:t>
            </a:r>
          </a:p>
          <a:p>
            <a:r>
              <a:rPr kumimoji="1" lang="en-US" altLang="zh-CN" sz="1800" dirty="0">
                <a:solidFill>
                  <a:schemeClr val="tx1">
                    <a:lumMod val="85000"/>
                  </a:schemeClr>
                </a:solidFill>
              </a:rPr>
              <a:t>SMT support focuses on single threaded application </a:t>
            </a:r>
          </a:p>
          <a:p>
            <a:pPr lvl="1">
              <a:lnSpc>
                <a:spcPct val="100000"/>
              </a:lnSpc>
            </a:pPr>
            <a:r>
              <a:rPr kumimoji="1" lang="en-US" altLang="zh-CN" sz="1600" dirty="0">
                <a:solidFill>
                  <a:schemeClr val="tx1">
                    <a:lumMod val="85000"/>
                  </a:schemeClr>
                </a:solidFill>
              </a:rPr>
              <a:t>No virtual memory, limited protection mechanisms, SW-managed sharing of resources</a:t>
            </a:r>
          </a:p>
          <a:p>
            <a:pPr lvl="1">
              <a:lnSpc>
                <a:spcPct val="100000"/>
              </a:lnSpc>
            </a:pPr>
            <a:r>
              <a:rPr kumimoji="1" lang="en-US" altLang="zh-CN" sz="1600" dirty="0">
                <a:solidFill>
                  <a:schemeClr val="tx1">
                    <a:lumMod val="85000"/>
                  </a:schemeClr>
                </a:solidFill>
              </a:rPr>
              <a:t>Typical application uses 1 or 2 compute threads and 1-2 communication threads</a:t>
            </a:r>
            <a:endParaRPr kumimoji="1" lang="zh-CN" altLang="en-US" sz="1600" dirty="0">
              <a:solidFill>
                <a:schemeClr val="tx1">
                  <a:lumMod val="85000"/>
                </a:schemeClr>
              </a:solidFill>
            </a:endParaRPr>
          </a:p>
        </p:txBody>
      </p:sp>
      <p:pic>
        <p:nvPicPr>
          <p:cNvPr id="5" name="图片 4">
            <a:extLst>
              <a:ext uri="{FF2B5EF4-FFF2-40B4-BE49-F238E27FC236}">
                <a16:creationId xmlns:a16="http://schemas.microsoft.com/office/drawing/2014/main" id="{1C43B5A8-5126-C348-B156-ADDD927A1C7C}"/>
              </a:ext>
            </a:extLst>
          </p:cNvPr>
          <p:cNvPicPr>
            <a:picLocks noChangeAspect="1"/>
          </p:cNvPicPr>
          <p:nvPr/>
        </p:nvPicPr>
        <p:blipFill>
          <a:blip r:embed="rId2"/>
          <a:stretch>
            <a:fillRect/>
          </a:stretch>
        </p:blipFill>
        <p:spPr>
          <a:xfrm>
            <a:off x="4784220" y="1266402"/>
            <a:ext cx="6830960" cy="5042918"/>
          </a:xfrm>
          <a:prstGeom prst="rect">
            <a:avLst/>
          </a:prstGeom>
        </p:spPr>
      </p:pic>
      <p:sp>
        <p:nvSpPr>
          <p:cNvPr id="7" name="矩形 6">
            <a:extLst>
              <a:ext uri="{FF2B5EF4-FFF2-40B4-BE49-F238E27FC236}">
                <a16:creationId xmlns:a16="http://schemas.microsoft.com/office/drawing/2014/main" id="{F88C04D6-6A1B-9B49-ACA9-CD0DF54F29EE}"/>
              </a:ext>
            </a:extLst>
          </p:cNvPr>
          <p:cNvSpPr/>
          <p:nvPr/>
        </p:nvSpPr>
        <p:spPr>
          <a:xfrm>
            <a:off x="6458421" y="3140968"/>
            <a:ext cx="4464496" cy="3096343"/>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55001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145013"/>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专用处理器 </a:t>
            </a:r>
            <a:r>
              <a:rPr lang="en-US" altLang="zh-CN" sz="2400" dirty="0">
                <a:solidFill>
                  <a:srgbClr val="374154"/>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5023875"/>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华为昇腾 </a:t>
            </a:r>
            <a:r>
              <a:rPr lang="en-US" altLang="zh-CN" sz="2400" b="1" dirty="0">
                <a:solidFill>
                  <a:srgbClr val="374154"/>
                </a:solidFill>
                <a:latin typeface="Gill Sans MT" panose="020B0502020104020203" pitchFamily="34" charset="0"/>
              </a:rPr>
              <a:t>NPU</a:t>
            </a:r>
          </a:p>
          <a:p>
            <a:pPr lvl="1">
              <a:buFont typeface="Arial" panose="020B0604020202020204" pitchFamily="34" charset="0"/>
              <a:buChar char="•"/>
            </a:pPr>
            <a:r>
              <a:rPr lang="zh-CN" altLang="en-US" sz="2000" dirty="0">
                <a:solidFill>
                  <a:srgbClr val="374154"/>
                </a:solidFill>
                <a:latin typeface="Gill Sans MT" panose="020B0502020104020203" pitchFamily="34" charset="0"/>
              </a:rPr>
              <a:t>达芬奇架构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昇腾</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处理器</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谷歌 </a:t>
            </a:r>
            <a:r>
              <a:rPr lang="en-US" altLang="zh-CN" sz="2400" b="1" dirty="0">
                <a:solidFill>
                  <a:srgbClr val="374154"/>
                </a:solidFill>
                <a:latin typeface="Gill Sans MT" panose="020B0502020104020203" pitchFamily="34" charset="0"/>
              </a:rPr>
              <a:t>TPU</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核心脉动阵列</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TPU</a:t>
            </a:r>
            <a:r>
              <a:rPr lang="zh-CN" altLang="en-US" sz="2000" dirty="0">
                <a:solidFill>
                  <a:srgbClr val="374154"/>
                </a:solidFill>
                <a:latin typeface="Gill Sans MT" panose="020B0502020104020203" pitchFamily="34" charset="0"/>
              </a:rPr>
              <a:t> 系列架构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特斯拉 </a:t>
            </a:r>
            <a:r>
              <a:rPr lang="en-US" altLang="zh-CN" sz="2400" b="1" dirty="0">
                <a:solidFill>
                  <a:srgbClr val="374154"/>
                </a:solidFill>
                <a:latin typeface="Gill Sans MT" panose="020B0502020104020203" pitchFamily="34" charset="0"/>
              </a:rPr>
              <a:t>DOJO</a:t>
            </a:r>
          </a:p>
          <a:p>
            <a:pPr lvl="1">
              <a:buFont typeface="Arial" panose="020B0604020202020204" pitchFamily="34" charset="0"/>
              <a:buChar char="•"/>
            </a:pPr>
            <a:r>
              <a:rPr lang="en-US" altLang="zh-CN" sz="2000" dirty="0">
                <a:solidFill>
                  <a:srgbClr val="374154"/>
                </a:solidFill>
                <a:latin typeface="Gill Sans MT" panose="020B0502020104020203" pitchFamily="34" charset="0"/>
              </a:rPr>
              <a:t>DOJO</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国内外其他</a:t>
            </a: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芯片</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芯片的思考</a:t>
            </a:r>
            <a:endParaRPr lang="en-US" altLang="zh-CN" sz="2000" dirty="0">
              <a:solidFill>
                <a:srgbClr val="374154"/>
              </a:solidFill>
              <a:latin typeface="Gill Sans MT" panose="020B0502020104020203" pitchFamily="34" charset="0"/>
            </a:endParaRPr>
          </a:p>
        </p:txBody>
      </p:sp>
      <p:sp>
        <p:nvSpPr>
          <p:cNvPr id="3" name="左大括号 2">
            <a:extLst>
              <a:ext uri="{FF2B5EF4-FFF2-40B4-BE49-F238E27FC236}">
                <a16:creationId xmlns:a16="http://schemas.microsoft.com/office/drawing/2014/main" id="{7E2C7A77-2B0A-C448-A3B9-BC0C5068C8D7}"/>
              </a:ext>
            </a:extLst>
          </p:cNvPr>
          <p:cNvSpPr/>
          <p:nvPr/>
        </p:nvSpPr>
        <p:spPr bwMode="auto">
          <a:xfrm>
            <a:off x="5378301" y="1412775"/>
            <a:ext cx="360040" cy="4784973"/>
          </a:xfrm>
          <a:prstGeom prst="leftBrace">
            <a:avLst>
              <a:gd name="adj1" fmla="val 8333"/>
              <a:gd name="adj2" fmla="val 83892"/>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429374647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CD4A5-1AE5-E044-818C-096093634E65}"/>
              </a:ext>
            </a:extLst>
          </p:cNvPr>
          <p:cNvSpPr>
            <a:spLocks noGrp="1"/>
          </p:cNvSpPr>
          <p:nvPr>
            <p:ph type="title"/>
          </p:nvPr>
        </p:nvSpPr>
        <p:spPr/>
        <p:txBody>
          <a:bodyPr/>
          <a:lstStyle/>
          <a:p>
            <a:r>
              <a:rPr lang="zh-CN" altLang="en-US" dirty="0"/>
              <a:t>执行引擎</a:t>
            </a:r>
            <a:endParaRPr kumimoji="1" lang="zh-CN" altLang="en-US" dirty="0"/>
          </a:p>
        </p:txBody>
      </p:sp>
      <p:sp>
        <p:nvSpPr>
          <p:cNvPr id="3" name="内容占位符 2">
            <a:extLst>
              <a:ext uri="{FF2B5EF4-FFF2-40B4-BE49-F238E27FC236}">
                <a16:creationId xmlns:a16="http://schemas.microsoft.com/office/drawing/2014/main" id="{0BACB5C6-5007-4444-971D-EC90CBB608F3}"/>
              </a:ext>
            </a:extLst>
          </p:cNvPr>
          <p:cNvSpPr>
            <a:spLocks noGrp="1"/>
          </p:cNvSpPr>
          <p:nvPr>
            <p:ph sz="half" idx="1"/>
          </p:nvPr>
        </p:nvSpPr>
        <p:spPr>
          <a:xfrm>
            <a:off x="623636" y="1196752"/>
            <a:ext cx="4106593" cy="5197702"/>
          </a:xfrm>
        </p:spPr>
        <p:txBody>
          <a:bodyPr/>
          <a:lstStyle/>
          <a:p>
            <a:r>
              <a:rPr lang="zh-CN" altLang="en-US" sz="1600" b="1" dirty="0"/>
              <a:t>执行单元</a:t>
            </a:r>
            <a:r>
              <a:rPr lang="zh-CN" altLang="en-US" sz="1600" dirty="0"/>
              <a:t>：</a:t>
            </a:r>
            <a:r>
              <a:rPr lang="en-US" altLang="zh-CN" sz="1600" dirty="0"/>
              <a:t>2</a:t>
            </a:r>
            <a:r>
              <a:rPr lang="zh-CN" altLang="en-US" sz="1600" dirty="0"/>
              <a:t> 路 </a:t>
            </a:r>
            <a:r>
              <a:rPr lang="en-US" altLang="zh-CN" sz="1600" dirty="0"/>
              <a:t>ALU</a:t>
            </a:r>
            <a:r>
              <a:rPr lang="zh-CN" altLang="en-US" sz="1600" dirty="0"/>
              <a:t> 和  </a:t>
            </a:r>
            <a:r>
              <a:rPr lang="en-US" altLang="zh-CN" sz="1600" dirty="0"/>
              <a:t>2</a:t>
            </a:r>
            <a:r>
              <a:rPr lang="zh-CN" altLang="en-US" sz="1600" dirty="0"/>
              <a:t>路 </a:t>
            </a:r>
            <a:r>
              <a:rPr lang="en-US" altLang="zh-CN" sz="1600" dirty="0"/>
              <a:t>AGU</a:t>
            </a:r>
            <a:r>
              <a:rPr lang="zh-CN" altLang="en-US" sz="1600" dirty="0"/>
              <a:t>，以及针对向量</a:t>
            </a:r>
            <a:r>
              <a:rPr lang="en-US" altLang="zh-CN" sz="1600" dirty="0"/>
              <a:t>/</a:t>
            </a:r>
            <a:r>
              <a:rPr lang="zh-CN" altLang="en-US" sz="1600" dirty="0"/>
              <a:t>矩阵计算的 </a:t>
            </a:r>
            <a:r>
              <a:rPr lang="en-US" altLang="zh-CN" sz="1600" dirty="0"/>
              <a:t>512</a:t>
            </a:r>
            <a:r>
              <a:rPr lang="zh-CN" altLang="en-US" sz="1600" dirty="0"/>
              <a:t> 位 </a:t>
            </a:r>
            <a:r>
              <a:rPr lang="en-US" altLang="zh-CN" sz="1600" dirty="0"/>
              <a:t>SIMD</a:t>
            </a:r>
            <a:r>
              <a:rPr lang="zh-CN" altLang="en-US" sz="1600" dirty="0"/>
              <a:t> 和矩阵计算单元，其中矩阵计算单元是 </a:t>
            </a:r>
            <a:r>
              <a:rPr lang="en-US" altLang="zh-CN" sz="1600" dirty="0"/>
              <a:t>D1</a:t>
            </a:r>
            <a:r>
              <a:rPr lang="zh-CN" altLang="en-US" sz="1600" dirty="0"/>
              <a:t> 芯片的</a:t>
            </a:r>
            <a:r>
              <a:rPr lang="zh-CN" altLang="en-US" sz="1600" b="1" dirty="0"/>
              <a:t>算力主体</a:t>
            </a:r>
            <a:r>
              <a:rPr lang="zh-CN" altLang="en-US" sz="1600" dirty="0"/>
              <a:t>。</a:t>
            </a:r>
            <a:endParaRPr lang="en-US" altLang="zh-CN" sz="1600" dirty="0"/>
          </a:p>
          <a:p>
            <a:r>
              <a:rPr lang="en-US" altLang="zh-CN" sz="1600" b="1" dirty="0"/>
              <a:t>ALU</a:t>
            </a:r>
            <a:r>
              <a:rPr lang="zh-CN" altLang="en-US" sz="1600" b="1" dirty="0"/>
              <a:t> 和 </a:t>
            </a:r>
            <a:r>
              <a:rPr lang="en-US" altLang="zh-CN" sz="1600" b="1" dirty="0"/>
              <a:t>AGU</a:t>
            </a:r>
            <a:r>
              <a:rPr lang="zh-CN" altLang="en-US" sz="1600" b="1" dirty="0"/>
              <a:t>：</a:t>
            </a:r>
            <a:r>
              <a:rPr lang="zh-CN" altLang="en-US" sz="1600" dirty="0"/>
              <a:t>负责矩阵计算外少量逻辑计算。</a:t>
            </a:r>
            <a:r>
              <a:rPr lang="en-US" altLang="zh-CN" sz="1600" dirty="0"/>
              <a:t>AGU</a:t>
            </a:r>
            <a:r>
              <a:rPr lang="zh-CN" altLang="en-US" sz="1600" dirty="0"/>
              <a:t> </a:t>
            </a:r>
            <a:r>
              <a:rPr lang="zh-CN" altLang="en-US" sz="1600" b="1" dirty="0"/>
              <a:t>地址生成单元</a:t>
            </a:r>
            <a:r>
              <a:rPr lang="zh-CN" altLang="en-US" sz="1600" dirty="0"/>
              <a:t>，用于生成操作</a:t>
            </a:r>
            <a:r>
              <a:rPr lang="en-US" altLang="zh-CN" sz="1600" dirty="0"/>
              <a:t>SRAM</a:t>
            </a:r>
            <a:r>
              <a:rPr lang="zh-CN" altLang="en-US" sz="1600" dirty="0"/>
              <a:t>所需的地址和访问其他核心的地址。通过由与 </a:t>
            </a:r>
            <a:r>
              <a:rPr lang="en-US" altLang="zh-CN" sz="1600" dirty="0"/>
              <a:t>CPU </a:t>
            </a:r>
            <a:r>
              <a:rPr lang="zh-CN" altLang="en-US" sz="1600" dirty="0"/>
              <a:t>其余部分并行运行地址计算。</a:t>
            </a:r>
          </a:p>
          <a:p>
            <a:r>
              <a:rPr lang="en-US" altLang="zh-CN" sz="1600" b="1" dirty="0"/>
              <a:t>SIMD</a:t>
            </a:r>
            <a:r>
              <a:rPr lang="zh-CN" altLang="en-US" sz="1600" b="1" dirty="0"/>
              <a:t>：</a:t>
            </a:r>
            <a:r>
              <a:rPr lang="zh-CN" altLang="en-US" sz="1600" dirty="0"/>
              <a:t>负责激活等特殊功能计算和数据的累加。</a:t>
            </a:r>
          </a:p>
          <a:p>
            <a:r>
              <a:rPr lang="zh-CN" altLang="en-US" sz="1600" b="1" dirty="0"/>
              <a:t>矩阵计算单元：</a:t>
            </a:r>
            <a:r>
              <a:rPr lang="en-US" altLang="zh-CN" sz="1600" dirty="0"/>
              <a:t>DOJO</a:t>
            </a:r>
            <a:r>
              <a:rPr lang="zh-CN" altLang="en-US" sz="1600" dirty="0"/>
              <a:t> 主要算力，负责二维矩阵计算，实现</a:t>
            </a:r>
            <a:r>
              <a:rPr lang="en-US" altLang="zh-CN" sz="1600" dirty="0"/>
              <a:t>Conv</a:t>
            </a:r>
            <a:r>
              <a:rPr lang="zh-CN" altLang="en-US" sz="1600" dirty="0"/>
              <a:t>、</a:t>
            </a:r>
            <a:r>
              <a:rPr lang="en-US" altLang="zh-CN" sz="1600" dirty="0"/>
              <a:t>Transformer</a:t>
            </a:r>
            <a:r>
              <a:rPr lang="zh-CN" altLang="en-US" sz="1600" dirty="0"/>
              <a:t>等计算。</a:t>
            </a:r>
            <a:endParaRPr kumimoji="1" lang="zh-CN" altLang="en-US" sz="1600" dirty="0"/>
          </a:p>
        </p:txBody>
      </p:sp>
      <p:pic>
        <p:nvPicPr>
          <p:cNvPr id="4" name="图片 3">
            <a:extLst>
              <a:ext uri="{FF2B5EF4-FFF2-40B4-BE49-F238E27FC236}">
                <a16:creationId xmlns:a16="http://schemas.microsoft.com/office/drawing/2014/main" id="{5A86EE66-A36A-9247-BCD3-D93E13C28B29}"/>
              </a:ext>
            </a:extLst>
          </p:cNvPr>
          <p:cNvPicPr>
            <a:picLocks noChangeAspect="1"/>
          </p:cNvPicPr>
          <p:nvPr/>
        </p:nvPicPr>
        <p:blipFill>
          <a:blip r:embed="rId2"/>
          <a:stretch>
            <a:fillRect/>
          </a:stretch>
        </p:blipFill>
        <p:spPr>
          <a:xfrm>
            <a:off x="4730229" y="1025894"/>
            <a:ext cx="6973726" cy="5359230"/>
          </a:xfrm>
          <a:prstGeom prst="rect">
            <a:avLst/>
          </a:prstGeom>
        </p:spPr>
      </p:pic>
    </p:spTree>
    <p:extLst>
      <p:ext uri="{BB962C8B-B14F-4D97-AF65-F5344CB8AC3E}">
        <p14:creationId xmlns:p14="http://schemas.microsoft.com/office/powerpoint/2010/main" val="2188828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1EB1AD4-00DB-EA4B-AACD-78658A3652A0}"/>
              </a:ext>
            </a:extLst>
          </p:cNvPr>
          <p:cNvSpPr>
            <a:spLocks noGrp="1"/>
          </p:cNvSpPr>
          <p:nvPr>
            <p:ph type="title"/>
          </p:nvPr>
        </p:nvSpPr>
        <p:spPr/>
        <p:txBody>
          <a:bodyPr/>
          <a:lstStyle/>
          <a:p>
            <a:r>
              <a:rPr lang="zh-CN" altLang="en-US" dirty="0"/>
              <a:t>执行引擎</a:t>
            </a:r>
          </a:p>
        </p:txBody>
      </p:sp>
      <p:pic>
        <p:nvPicPr>
          <p:cNvPr id="6" name="图片 5">
            <a:extLst>
              <a:ext uri="{FF2B5EF4-FFF2-40B4-BE49-F238E27FC236}">
                <a16:creationId xmlns:a16="http://schemas.microsoft.com/office/drawing/2014/main" id="{828E77BB-5189-2E4E-BAC0-89BF67C4F44E}"/>
              </a:ext>
            </a:extLst>
          </p:cNvPr>
          <p:cNvPicPr>
            <a:picLocks noChangeAspect="1"/>
          </p:cNvPicPr>
          <p:nvPr/>
        </p:nvPicPr>
        <p:blipFill>
          <a:blip r:embed="rId2"/>
          <a:stretch>
            <a:fillRect/>
          </a:stretch>
        </p:blipFill>
        <p:spPr>
          <a:xfrm>
            <a:off x="4730229" y="1025894"/>
            <a:ext cx="6973726" cy="5359230"/>
          </a:xfrm>
          <a:prstGeom prst="rect">
            <a:avLst/>
          </a:prstGeom>
        </p:spPr>
      </p:pic>
      <p:sp>
        <p:nvSpPr>
          <p:cNvPr id="5" name="内容占位符 4">
            <a:extLst>
              <a:ext uri="{FF2B5EF4-FFF2-40B4-BE49-F238E27FC236}">
                <a16:creationId xmlns:a16="http://schemas.microsoft.com/office/drawing/2014/main" id="{9813170F-8998-B44E-A06D-AEEC71427E99}"/>
              </a:ext>
            </a:extLst>
          </p:cNvPr>
          <p:cNvSpPr>
            <a:spLocks noGrp="1"/>
          </p:cNvSpPr>
          <p:nvPr>
            <p:ph sz="half" idx="1"/>
          </p:nvPr>
        </p:nvSpPr>
        <p:spPr>
          <a:xfrm>
            <a:off x="481757" y="1052736"/>
            <a:ext cx="4178601" cy="5472608"/>
          </a:xfrm>
        </p:spPr>
        <p:txBody>
          <a:bodyPr/>
          <a:lstStyle/>
          <a:p>
            <a:pPr latinLnBrk="1"/>
            <a:r>
              <a:rPr lang="en-US" altLang="zh-CN" sz="1800" dirty="0"/>
              <a:t>DOJO</a:t>
            </a:r>
            <a:r>
              <a:rPr lang="zh-CN" altLang="en-US" sz="1800" dirty="0"/>
              <a:t> 向量和矩阵执行，放置在标量执行引擎之后，并且有两个执行 </a:t>
            </a:r>
            <a:r>
              <a:rPr lang="en-US" altLang="zh-CN" sz="1800" dirty="0"/>
              <a:t>Pipeline </a:t>
            </a:r>
            <a:r>
              <a:rPr lang="zh-CN" altLang="en-US" sz="1800" dirty="0"/>
              <a:t>。一个 </a:t>
            </a:r>
            <a:r>
              <a:rPr lang="en-US" altLang="zh-CN" sz="1800" dirty="0"/>
              <a:t>Pipeline</a:t>
            </a:r>
            <a:r>
              <a:rPr lang="zh-CN" altLang="en-US" sz="1800" dirty="0"/>
              <a:t> 可以执行 </a:t>
            </a:r>
            <a:r>
              <a:rPr lang="en-US" altLang="zh-CN" sz="1800" dirty="0"/>
              <a:t>512 bit</a:t>
            </a:r>
            <a:r>
              <a:rPr lang="zh-CN" altLang="en-US" sz="1800" dirty="0"/>
              <a:t> 向量计算，另一个 </a:t>
            </a:r>
            <a:r>
              <a:rPr lang="en-US" altLang="zh-CN" sz="1800" dirty="0"/>
              <a:t>Pipeline</a:t>
            </a:r>
            <a:r>
              <a:rPr lang="zh-CN" altLang="en-US" sz="1800" dirty="0"/>
              <a:t> 执行 </a:t>
            </a:r>
            <a:r>
              <a:rPr lang="en-US" altLang="zh-CN" sz="1800" dirty="0"/>
              <a:t>8x8x4 </a:t>
            </a:r>
            <a:r>
              <a:rPr lang="zh-CN" altLang="en-US" sz="1800" dirty="0"/>
              <a:t>矩阵乘。</a:t>
            </a:r>
            <a:endParaRPr lang="en-US" altLang="zh-CN" sz="1800" dirty="0"/>
          </a:p>
          <a:p>
            <a:pPr latinLnBrk="1"/>
            <a:r>
              <a:rPr lang="zh-CN" altLang="en-US" sz="1800" dirty="0"/>
              <a:t>前端</a:t>
            </a:r>
            <a:r>
              <a:rPr lang="en-US" altLang="zh-CN" sz="1800" dirty="0"/>
              <a:t> feeds into</a:t>
            </a:r>
            <a:r>
              <a:rPr lang="zh-CN" altLang="en-US" sz="1800" dirty="0"/>
              <a:t> 一个四宽标量调度器（</a:t>
            </a:r>
            <a:r>
              <a:rPr lang="en-US" altLang="zh-CN" sz="1800" dirty="0"/>
              <a:t>four-wide scalar schedule</a:t>
            </a:r>
            <a:r>
              <a:rPr lang="zh-CN" altLang="en-US" sz="1800" dirty="0"/>
              <a:t>），该调度器具有四路 </a:t>
            </a:r>
            <a:r>
              <a:rPr lang="en-US" altLang="zh-CN" sz="1800" dirty="0"/>
              <a:t>SMT</a:t>
            </a:r>
            <a:r>
              <a:rPr lang="zh-CN" altLang="en-US" sz="1800" dirty="0"/>
              <a:t>，</a:t>
            </a:r>
            <a:r>
              <a:rPr lang="en-US" altLang="zh-CN" sz="1800" dirty="0"/>
              <a:t>2</a:t>
            </a:r>
            <a:r>
              <a:rPr lang="zh-CN" altLang="en-US" sz="1800" dirty="0"/>
              <a:t> 个整数单元、</a:t>
            </a:r>
            <a:r>
              <a:rPr lang="en-US" altLang="zh-CN" sz="1800" dirty="0"/>
              <a:t>2</a:t>
            </a:r>
            <a:r>
              <a:rPr lang="zh-CN" altLang="en-US" sz="1800" dirty="0"/>
              <a:t> 个地址单元和 </a:t>
            </a:r>
            <a:r>
              <a:rPr lang="en-US" altLang="zh-CN" sz="1800" dirty="0"/>
              <a:t>1</a:t>
            </a:r>
            <a:r>
              <a:rPr lang="zh-CN" altLang="en-US" sz="1800" dirty="0"/>
              <a:t> 个用于线程的寄存器文件。还有一个带有 </a:t>
            </a:r>
            <a:r>
              <a:rPr lang="en-US" altLang="zh-CN" sz="1800" dirty="0"/>
              <a:t>4</a:t>
            </a:r>
            <a:r>
              <a:rPr lang="zh-CN" altLang="en-US" sz="1800" dirty="0"/>
              <a:t> 路 </a:t>
            </a:r>
            <a:r>
              <a:rPr lang="en-US" altLang="zh-CN" sz="1800" dirty="0"/>
              <a:t>SMT </a:t>
            </a:r>
            <a:r>
              <a:rPr lang="zh-CN" altLang="en-US" sz="1800" dirty="0"/>
              <a:t>的向量调度器，数据收集引擎送入一个 </a:t>
            </a:r>
            <a:r>
              <a:rPr lang="en-US" altLang="zh-CN" sz="1800" dirty="0"/>
              <a:t>64 B </a:t>
            </a:r>
            <a:r>
              <a:rPr lang="zh-CN" altLang="en-US" sz="1800" dirty="0"/>
              <a:t>宽 </a:t>
            </a:r>
            <a:r>
              <a:rPr lang="en-US" altLang="zh-CN" sz="1800" dirty="0"/>
              <a:t>SIMD </a:t>
            </a:r>
            <a:r>
              <a:rPr lang="zh-CN" altLang="en-US" sz="1800" dirty="0"/>
              <a:t>单元或四个 </a:t>
            </a:r>
            <a:r>
              <a:rPr lang="en-US" altLang="zh-CN" sz="1800" dirty="0"/>
              <a:t>8x8x4 </a:t>
            </a:r>
            <a:r>
              <a:rPr lang="zh-CN" altLang="en-US" sz="1800" dirty="0"/>
              <a:t>矩阵乘法单元。</a:t>
            </a:r>
          </a:p>
        </p:txBody>
      </p:sp>
      <p:sp>
        <p:nvSpPr>
          <p:cNvPr id="8" name="矩形 7">
            <a:extLst>
              <a:ext uri="{FF2B5EF4-FFF2-40B4-BE49-F238E27FC236}">
                <a16:creationId xmlns:a16="http://schemas.microsoft.com/office/drawing/2014/main" id="{3042F5BB-0274-3641-884D-0CAF18CC986D}"/>
              </a:ext>
            </a:extLst>
          </p:cNvPr>
          <p:cNvSpPr/>
          <p:nvPr/>
        </p:nvSpPr>
        <p:spPr>
          <a:xfrm>
            <a:off x="6133827" y="4869160"/>
            <a:ext cx="3070905" cy="307777"/>
          </a:xfrm>
          <a:prstGeom prst="rect">
            <a:avLst/>
          </a:prstGeom>
          <a:solidFill>
            <a:srgbClr val="92D050">
              <a:alpha val="40000"/>
            </a:srgbClr>
          </a:solidFill>
        </p:spPr>
        <p:txBody>
          <a:bodyPr wrap="none">
            <a:spAutoFit/>
          </a:bodyPr>
          <a:lstStyle/>
          <a:p>
            <a:r>
              <a:rPr lang="zh-CN" altLang="en-US" sz="1400" dirty="0">
                <a:solidFill>
                  <a:schemeClr val="tx1">
                    <a:lumMod val="85000"/>
                  </a:schemeClr>
                </a:solidFill>
                <a:latin typeface="Gill Sans MT" panose="020B0502020104020203" pitchFamily="34" charset="0"/>
                <a:ea typeface="Microsoft YaHei" panose="020B0503020204020204" pitchFamily="34" charset="-122"/>
              </a:rPr>
              <a:t>使用</a:t>
            </a:r>
            <a:r>
              <a:rPr lang="en-US" altLang="zh-CN" sz="1400" dirty="0">
                <a:solidFill>
                  <a:schemeClr val="tx1">
                    <a:lumMod val="85000"/>
                  </a:schemeClr>
                </a:solidFill>
                <a:latin typeface="Gill Sans MT" panose="020B0502020104020203" pitchFamily="34" charset="0"/>
                <a:ea typeface="Microsoft YaHei" panose="020B0503020204020204" pitchFamily="34" charset="-122"/>
              </a:rPr>
              <a:t>AGU</a:t>
            </a:r>
            <a:r>
              <a:rPr lang="zh-CN" altLang="en-US" sz="1400" dirty="0">
                <a:solidFill>
                  <a:schemeClr val="tx1">
                    <a:lumMod val="85000"/>
                  </a:schemeClr>
                </a:solidFill>
                <a:latin typeface="Gill Sans MT" panose="020B0502020104020203" pitchFamily="34" charset="0"/>
                <a:ea typeface="Microsoft YaHei" panose="020B0503020204020204" pitchFamily="34" charset="-122"/>
              </a:rPr>
              <a:t>来提升单周期地址访问效率</a:t>
            </a:r>
          </a:p>
        </p:txBody>
      </p:sp>
    </p:spTree>
    <p:extLst>
      <p:ext uri="{BB962C8B-B14F-4D97-AF65-F5344CB8AC3E}">
        <p14:creationId xmlns:p14="http://schemas.microsoft.com/office/powerpoint/2010/main" val="292046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095D37-09D7-7045-A345-0A0D0708835A}"/>
              </a:ext>
            </a:extLst>
          </p:cNvPr>
          <p:cNvSpPr>
            <a:spLocks noGrp="1"/>
          </p:cNvSpPr>
          <p:nvPr>
            <p:ph type="title"/>
          </p:nvPr>
        </p:nvSpPr>
        <p:spPr/>
        <p:txBody>
          <a:bodyPr/>
          <a:lstStyle/>
          <a:p>
            <a:r>
              <a:rPr lang="zh-CN" altLang="en-US" dirty="0"/>
              <a:t>执行引擎</a:t>
            </a:r>
            <a:endParaRPr kumimoji="1" lang="zh-CN" altLang="en-US" dirty="0"/>
          </a:p>
        </p:txBody>
      </p:sp>
      <p:sp>
        <p:nvSpPr>
          <p:cNvPr id="3" name="内容占位符 2">
            <a:extLst>
              <a:ext uri="{FF2B5EF4-FFF2-40B4-BE49-F238E27FC236}">
                <a16:creationId xmlns:a16="http://schemas.microsoft.com/office/drawing/2014/main" id="{5A538270-8FCF-5D4C-A4E3-13AB67B6122E}"/>
              </a:ext>
            </a:extLst>
          </p:cNvPr>
          <p:cNvSpPr>
            <a:spLocks noGrp="1"/>
          </p:cNvSpPr>
          <p:nvPr>
            <p:ph sz="half" idx="1"/>
          </p:nvPr>
        </p:nvSpPr>
        <p:spPr>
          <a:xfrm>
            <a:off x="623636" y="1351536"/>
            <a:ext cx="3890569" cy="5042918"/>
          </a:xfrm>
        </p:spPr>
        <p:txBody>
          <a:bodyPr/>
          <a:lstStyle/>
          <a:p>
            <a:r>
              <a:rPr lang="en-US" altLang="zh-CN" sz="1800" dirty="0"/>
              <a:t>DOJO</a:t>
            </a:r>
            <a:r>
              <a:rPr lang="zh-CN" altLang="en-US" sz="1800" dirty="0"/>
              <a:t> </a:t>
            </a:r>
            <a:r>
              <a:rPr lang="en-US" altLang="zh-CN" sz="1800" dirty="0"/>
              <a:t>Core</a:t>
            </a:r>
            <a:r>
              <a:rPr lang="zh-CN" altLang="en-US" sz="1800" dirty="0"/>
              <a:t> 架构算力增强的核心是矩阵计算单元。矩阵计算单元与核心 </a:t>
            </a:r>
            <a:r>
              <a:rPr lang="en-US" altLang="zh-CN" sz="1800" dirty="0"/>
              <a:t>SRAM</a:t>
            </a:r>
            <a:r>
              <a:rPr lang="zh-CN" altLang="en-US" sz="1800" dirty="0"/>
              <a:t> 的数据交互构成了主要的内核数据搬运功耗。</a:t>
            </a:r>
          </a:p>
        </p:txBody>
      </p:sp>
      <p:pic>
        <p:nvPicPr>
          <p:cNvPr id="7" name="图片 6">
            <a:extLst>
              <a:ext uri="{FF2B5EF4-FFF2-40B4-BE49-F238E27FC236}">
                <a16:creationId xmlns:a16="http://schemas.microsoft.com/office/drawing/2014/main" id="{82EB8849-DB20-1B43-BD75-6FFFE243C443}"/>
              </a:ext>
            </a:extLst>
          </p:cNvPr>
          <p:cNvPicPr>
            <a:picLocks noChangeAspect="1"/>
          </p:cNvPicPr>
          <p:nvPr/>
        </p:nvPicPr>
        <p:blipFill>
          <a:blip r:embed="rId2"/>
          <a:stretch>
            <a:fillRect/>
          </a:stretch>
        </p:blipFill>
        <p:spPr>
          <a:xfrm>
            <a:off x="4730229" y="1025894"/>
            <a:ext cx="6973726" cy="5359230"/>
          </a:xfrm>
          <a:prstGeom prst="rect">
            <a:avLst/>
          </a:prstGeom>
        </p:spPr>
      </p:pic>
    </p:spTree>
    <p:extLst>
      <p:ext uri="{BB962C8B-B14F-4D97-AF65-F5344CB8AC3E}">
        <p14:creationId xmlns:p14="http://schemas.microsoft.com/office/powerpoint/2010/main" val="3549844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AE05AF-D551-894C-A98C-AC6339803779}"/>
              </a:ext>
            </a:extLst>
          </p:cNvPr>
          <p:cNvSpPr>
            <a:spLocks noGrp="1"/>
          </p:cNvSpPr>
          <p:nvPr>
            <p:ph type="title"/>
          </p:nvPr>
        </p:nvSpPr>
        <p:spPr/>
        <p:txBody>
          <a:bodyPr/>
          <a:lstStyle/>
          <a:p>
            <a:r>
              <a:rPr lang="zh-CN" altLang="en-US" dirty="0"/>
              <a:t>执行引擎</a:t>
            </a:r>
            <a:endParaRPr kumimoji="1" lang="zh-CN" altLang="en-US" dirty="0"/>
          </a:p>
        </p:txBody>
      </p:sp>
      <p:sp>
        <p:nvSpPr>
          <p:cNvPr id="3" name="内容占位符 2">
            <a:extLst>
              <a:ext uri="{FF2B5EF4-FFF2-40B4-BE49-F238E27FC236}">
                <a16:creationId xmlns:a16="http://schemas.microsoft.com/office/drawing/2014/main" id="{E39245F4-3C1C-364A-AD8B-786829E5C129}"/>
              </a:ext>
            </a:extLst>
          </p:cNvPr>
          <p:cNvSpPr>
            <a:spLocks noGrp="1"/>
          </p:cNvSpPr>
          <p:nvPr>
            <p:ph sz="half" idx="1"/>
          </p:nvPr>
        </p:nvSpPr>
        <p:spPr>
          <a:xfrm>
            <a:off x="623635" y="1268760"/>
            <a:ext cx="3602537" cy="5125694"/>
          </a:xfrm>
        </p:spPr>
        <p:txBody>
          <a:bodyPr/>
          <a:lstStyle/>
          <a:p>
            <a:r>
              <a:rPr lang="zh-CN" altLang="en-US" sz="1800" dirty="0"/>
              <a:t>内核的 </a:t>
            </a:r>
            <a:r>
              <a:rPr lang="en-US" altLang="zh-CN" sz="1800" dirty="0"/>
              <a:t>4 </a:t>
            </a:r>
            <a:r>
              <a:rPr lang="zh-CN" altLang="en-US" sz="1800" dirty="0"/>
              <a:t>路 </a:t>
            </a:r>
            <a:r>
              <a:rPr lang="en-US" altLang="zh-CN" sz="1800" dirty="0"/>
              <a:t>SMT </a:t>
            </a:r>
            <a:r>
              <a:rPr lang="zh-CN" altLang="en-US" sz="1800" dirty="0"/>
              <a:t>功能更多的是让单个应用程序公开显式并行性，而不是提高多任务处理性能。例如，一个线程可以执行向量计算，而另一个线程将数据从系统内存异步加载到 </a:t>
            </a:r>
            <a:r>
              <a:rPr lang="en-US" altLang="zh-CN" sz="1800" dirty="0"/>
              <a:t>SRAM</a:t>
            </a:r>
            <a:r>
              <a:rPr lang="zh-CN" altLang="en-US" sz="1800" dirty="0"/>
              <a:t>（通过 </a:t>
            </a:r>
            <a:r>
              <a:rPr lang="en-US" altLang="zh-CN" sz="1800" dirty="0"/>
              <a:t>DMA</a:t>
            </a:r>
            <a:r>
              <a:rPr lang="zh-CN" altLang="en-US" sz="1800" dirty="0"/>
              <a:t>）。</a:t>
            </a:r>
          </a:p>
        </p:txBody>
      </p:sp>
      <p:pic>
        <p:nvPicPr>
          <p:cNvPr id="4" name="图片 3">
            <a:extLst>
              <a:ext uri="{FF2B5EF4-FFF2-40B4-BE49-F238E27FC236}">
                <a16:creationId xmlns:a16="http://schemas.microsoft.com/office/drawing/2014/main" id="{9D613996-3489-4C4A-8C88-5067C083E654}"/>
              </a:ext>
            </a:extLst>
          </p:cNvPr>
          <p:cNvPicPr>
            <a:picLocks noChangeAspect="1"/>
          </p:cNvPicPr>
          <p:nvPr/>
        </p:nvPicPr>
        <p:blipFill>
          <a:blip r:embed="rId2"/>
          <a:stretch>
            <a:fillRect/>
          </a:stretch>
        </p:blipFill>
        <p:spPr>
          <a:xfrm>
            <a:off x="4730229" y="1025894"/>
            <a:ext cx="6973726" cy="5359230"/>
          </a:xfrm>
          <a:prstGeom prst="rect">
            <a:avLst/>
          </a:prstGeom>
        </p:spPr>
      </p:pic>
    </p:spTree>
    <p:extLst>
      <p:ext uri="{BB962C8B-B14F-4D97-AF65-F5344CB8AC3E}">
        <p14:creationId xmlns:p14="http://schemas.microsoft.com/office/powerpoint/2010/main" val="3979202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EB5E991-5AA8-CC49-B3BF-49C0B28CB676}"/>
              </a:ext>
            </a:extLst>
          </p:cNvPr>
          <p:cNvSpPr>
            <a:spLocks noGrp="1"/>
          </p:cNvSpPr>
          <p:nvPr>
            <p:ph type="title"/>
          </p:nvPr>
        </p:nvSpPr>
        <p:spPr/>
        <p:txBody>
          <a:bodyPr/>
          <a:lstStyle/>
          <a:p>
            <a:r>
              <a:rPr lang="zh-CN" altLang="en-US" dirty="0"/>
              <a:t>矩阵计算单元</a:t>
            </a:r>
          </a:p>
        </p:txBody>
      </p:sp>
      <p:pic>
        <p:nvPicPr>
          <p:cNvPr id="6" name="图片 5">
            <a:extLst>
              <a:ext uri="{FF2B5EF4-FFF2-40B4-BE49-F238E27FC236}">
                <a16:creationId xmlns:a16="http://schemas.microsoft.com/office/drawing/2014/main" id="{C8A865CA-F104-9D4D-AB6D-AD926D06E92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250404" y="1412776"/>
            <a:ext cx="6336704" cy="4882378"/>
          </a:xfrm>
          <a:prstGeom prst="rect">
            <a:avLst/>
          </a:prstGeom>
        </p:spPr>
      </p:pic>
      <p:sp>
        <p:nvSpPr>
          <p:cNvPr id="3" name="内容占位符 2">
            <a:extLst>
              <a:ext uri="{FF2B5EF4-FFF2-40B4-BE49-F238E27FC236}">
                <a16:creationId xmlns:a16="http://schemas.microsoft.com/office/drawing/2014/main" id="{84ABD676-0869-C843-A6C8-729374CC1F8E}"/>
              </a:ext>
            </a:extLst>
          </p:cNvPr>
          <p:cNvSpPr>
            <a:spLocks noGrp="1"/>
          </p:cNvSpPr>
          <p:nvPr>
            <p:ph sz="half" idx="1"/>
          </p:nvPr>
        </p:nvSpPr>
        <p:spPr>
          <a:xfrm>
            <a:off x="623636" y="1412776"/>
            <a:ext cx="4466634" cy="4608512"/>
          </a:xfrm>
        </p:spPr>
        <p:txBody>
          <a:bodyPr/>
          <a:lstStyle/>
          <a:p>
            <a:r>
              <a:rPr lang="en-US" altLang="zh-CN" sz="1800" b="1" dirty="0"/>
              <a:t>8x8</a:t>
            </a:r>
            <a:r>
              <a:rPr lang="zh-CN" altLang="en-US" sz="1800" b="1" dirty="0"/>
              <a:t> 矩阵乘法单元：</a:t>
            </a:r>
            <a:r>
              <a:rPr lang="zh-CN" altLang="en-US" sz="1800" dirty="0"/>
              <a:t>输入为数据输入阵列和权重输入阵列，计算矩阵乘法后直接在输出进行累加。每个</a:t>
            </a:r>
            <a:r>
              <a:rPr lang="en-US" altLang="zh-CN" sz="1800" dirty="0"/>
              <a:t>DOJO</a:t>
            </a:r>
            <a:r>
              <a:rPr lang="zh-CN" altLang="en-US" sz="1800" dirty="0"/>
              <a:t> </a:t>
            </a:r>
            <a:r>
              <a:rPr lang="en-US" altLang="zh-CN" sz="1800" dirty="0"/>
              <a:t>Core</a:t>
            </a:r>
            <a:r>
              <a:rPr lang="zh-CN" altLang="en-US" sz="1800" dirty="0"/>
              <a:t> 包括</a:t>
            </a:r>
            <a:r>
              <a:rPr lang="en-US" altLang="zh-CN" sz="1800" dirty="0"/>
              <a:t>4</a:t>
            </a:r>
            <a:r>
              <a:rPr lang="zh-CN" altLang="en-US" sz="1800" dirty="0"/>
              <a:t>路 </a:t>
            </a:r>
            <a:r>
              <a:rPr lang="en-US" altLang="zh-CN" sz="1800" dirty="0"/>
              <a:t>8x8</a:t>
            </a:r>
            <a:r>
              <a:rPr lang="zh-CN" altLang="en-US" sz="1800" dirty="0"/>
              <a:t> 矩阵乘法单元。</a:t>
            </a:r>
            <a:endParaRPr lang="en-US" altLang="zh-CN" sz="1800" dirty="0"/>
          </a:p>
          <a:p>
            <a:r>
              <a:rPr lang="zh-CN" altLang="en-US" sz="1800" b="1" dirty="0"/>
              <a:t>设计结构和数据读写：</a:t>
            </a:r>
            <a:r>
              <a:rPr lang="zh-CN" altLang="en-US" sz="1800" dirty="0"/>
              <a:t>精简了</a:t>
            </a:r>
            <a:r>
              <a:rPr lang="en-US" altLang="zh-CN" sz="1800" dirty="0"/>
              <a:t>RISC-V</a:t>
            </a:r>
            <a:r>
              <a:rPr lang="zh-CN" altLang="en-US" sz="1800" dirty="0"/>
              <a:t>缓存结构，节约缓存面积并减少延迟。每个</a:t>
            </a:r>
            <a:r>
              <a:rPr lang="en-US" altLang="zh-CN" sz="1800" dirty="0"/>
              <a:t>DOJO</a:t>
            </a:r>
            <a:r>
              <a:rPr lang="zh-CN" altLang="en-US" sz="1800" dirty="0"/>
              <a:t> </a:t>
            </a:r>
            <a:r>
              <a:rPr lang="en-US" altLang="zh-CN" sz="1800" dirty="0"/>
              <a:t>Core</a:t>
            </a:r>
            <a:r>
              <a:rPr lang="zh-CN" altLang="en-US" sz="1800" dirty="0"/>
              <a:t> </a:t>
            </a:r>
            <a:r>
              <a:rPr lang="en-US" altLang="zh-CN" sz="1800" dirty="0"/>
              <a:t>1.25MB</a:t>
            </a:r>
            <a:r>
              <a:rPr lang="zh-CN" altLang="en-US" sz="1800" dirty="0"/>
              <a:t> </a:t>
            </a:r>
            <a:r>
              <a:rPr lang="en-US" altLang="zh-CN" sz="1800" dirty="0"/>
              <a:t>SRAM</a:t>
            </a:r>
            <a:r>
              <a:rPr lang="zh-CN" altLang="en-US" sz="1800" dirty="0"/>
              <a:t> 可以为 </a:t>
            </a:r>
            <a:r>
              <a:rPr lang="en-US" altLang="zh-CN" sz="1800" dirty="0"/>
              <a:t>SIMD</a:t>
            </a:r>
            <a:r>
              <a:rPr lang="zh-CN" altLang="en-US" sz="1800" dirty="0"/>
              <a:t> 和矩阵计算单元提供 </a:t>
            </a:r>
            <a:r>
              <a:rPr lang="en-US" altLang="zh-CN" sz="1800" dirty="0"/>
              <a:t>2x512</a:t>
            </a:r>
            <a:r>
              <a:rPr lang="zh-CN" altLang="en-US" sz="1800" dirty="0"/>
              <a:t> </a:t>
            </a:r>
            <a:r>
              <a:rPr lang="en-US" altLang="zh-CN" sz="1800" dirty="0"/>
              <a:t>bit</a:t>
            </a:r>
            <a:r>
              <a:rPr lang="zh-CN" altLang="en-US" sz="1800" dirty="0"/>
              <a:t>的读和</a:t>
            </a:r>
            <a:r>
              <a:rPr lang="en-US" altLang="zh-CN" sz="1800" dirty="0"/>
              <a:t>512</a:t>
            </a:r>
            <a:r>
              <a:rPr lang="zh-CN" altLang="en-US" sz="1800" dirty="0"/>
              <a:t> </a:t>
            </a:r>
            <a:r>
              <a:rPr lang="en-US" altLang="zh-CN" sz="1800" dirty="0"/>
              <a:t>bit</a:t>
            </a:r>
            <a:r>
              <a:rPr lang="zh-CN" altLang="en-US" sz="1800" dirty="0"/>
              <a:t> 写带宽，以及面向整数寄存器堆的</a:t>
            </a:r>
            <a:r>
              <a:rPr lang="en-US" altLang="zh-CN" sz="1800" dirty="0"/>
              <a:t>64</a:t>
            </a:r>
            <a:r>
              <a:rPr lang="zh-CN" altLang="en-US" sz="1800" dirty="0"/>
              <a:t> </a:t>
            </a:r>
            <a:r>
              <a:rPr lang="en-US" altLang="zh-CN" sz="1800" dirty="0"/>
              <a:t>bit</a:t>
            </a:r>
            <a:r>
              <a:rPr lang="zh-CN" altLang="en-US" sz="1800" dirty="0"/>
              <a:t> 读写能力。计算的主要数据流是从</a:t>
            </a:r>
            <a:r>
              <a:rPr lang="en-US" altLang="zh-CN" sz="1800" dirty="0"/>
              <a:t>SRAM</a:t>
            </a:r>
            <a:r>
              <a:rPr lang="zh-CN" altLang="en-US" sz="1800" dirty="0"/>
              <a:t> 到 </a:t>
            </a:r>
            <a:r>
              <a:rPr lang="en-US" altLang="zh-CN" sz="1800" dirty="0"/>
              <a:t>SIMD</a:t>
            </a:r>
            <a:r>
              <a:rPr lang="zh-CN" altLang="en-US" sz="1800" dirty="0"/>
              <a:t> 和矩阵乘法单元。</a:t>
            </a:r>
            <a:endParaRPr kumimoji="1" lang="zh-CN" altLang="en-US" sz="1800" dirty="0"/>
          </a:p>
        </p:txBody>
      </p:sp>
      <p:sp>
        <p:nvSpPr>
          <p:cNvPr id="8" name="矩形 7">
            <a:extLst>
              <a:ext uri="{FF2B5EF4-FFF2-40B4-BE49-F238E27FC236}">
                <a16:creationId xmlns:a16="http://schemas.microsoft.com/office/drawing/2014/main" id="{81B66547-E4FD-5241-912A-7D381ED82FB1}"/>
              </a:ext>
            </a:extLst>
          </p:cNvPr>
          <p:cNvSpPr/>
          <p:nvPr/>
        </p:nvSpPr>
        <p:spPr>
          <a:xfrm>
            <a:off x="7250509" y="641197"/>
            <a:ext cx="4459426" cy="738664"/>
          </a:xfrm>
          <a:prstGeom prst="rect">
            <a:avLst/>
          </a:prstGeom>
        </p:spPr>
        <p:txBody>
          <a:bodyPr wrap="none">
            <a:spAutoFit/>
          </a:bodyPr>
          <a:lstStyle/>
          <a:p>
            <a:r>
              <a:rPr lang="zh-CN" altLang="en-US" sz="1400" dirty="0">
                <a:latin typeface="Gill Sans MT" panose="020B0502020104020203" pitchFamily="34" charset="0"/>
                <a:hlinkClick r:id="rId3"/>
              </a:rPr>
              <a:t>https://patents.google.com/patent/US20190235866A1/en</a:t>
            </a:r>
            <a:endParaRPr lang="en-US" altLang="zh-CN" sz="1400" dirty="0">
              <a:latin typeface="Gill Sans MT" panose="020B0502020104020203" pitchFamily="34" charset="0"/>
            </a:endParaRPr>
          </a:p>
          <a:p>
            <a:r>
              <a:rPr lang="en-US" altLang="zh-CN" sz="1400" dirty="0">
                <a:latin typeface="Gill Sans MT" panose="020B0502020104020203" pitchFamily="34" charset="0"/>
                <a:hlinkClick r:id="rId4"/>
              </a:rPr>
              <a:t>https://patents.google.com/patent/US20200348909A1/en</a:t>
            </a:r>
            <a:endParaRPr lang="en-US" altLang="zh-CN" sz="1400" dirty="0">
              <a:latin typeface="Gill Sans MT" panose="020B0502020104020203" pitchFamily="34" charset="0"/>
            </a:endParaRPr>
          </a:p>
          <a:p>
            <a:r>
              <a:rPr lang="en-US" altLang="zh-CN" sz="1400" dirty="0">
                <a:latin typeface="Gill Sans MT" panose="020B0502020104020203" pitchFamily="34" charset="0"/>
                <a:hlinkClick r:id="rId5"/>
              </a:rPr>
              <a:t>https://patents.google.com/patent/US20200349216A1/en</a:t>
            </a:r>
            <a:endParaRPr lang="en-US" altLang="zh-CN" sz="1400" dirty="0">
              <a:latin typeface="Gill Sans MT" panose="020B0502020104020203" pitchFamily="34" charset="0"/>
            </a:endParaRPr>
          </a:p>
        </p:txBody>
      </p:sp>
    </p:spTree>
    <p:extLst>
      <p:ext uri="{BB962C8B-B14F-4D97-AF65-F5344CB8AC3E}">
        <p14:creationId xmlns:p14="http://schemas.microsoft.com/office/powerpoint/2010/main" val="2540054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EB5E991-5AA8-CC49-B3BF-49C0B28CB676}"/>
              </a:ext>
            </a:extLst>
          </p:cNvPr>
          <p:cNvSpPr>
            <a:spLocks noGrp="1"/>
          </p:cNvSpPr>
          <p:nvPr>
            <p:ph type="title"/>
          </p:nvPr>
        </p:nvSpPr>
        <p:spPr/>
        <p:txBody>
          <a:bodyPr/>
          <a:lstStyle/>
          <a:p>
            <a:r>
              <a:rPr lang="zh-CN" altLang="en-US" dirty="0"/>
              <a:t>矩阵计算单元</a:t>
            </a:r>
          </a:p>
        </p:txBody>
      </p:sp>
      <p:pic>
        <p:nvPicPr>
          <p:cNvPr id="6" name="图片 5">
            <a:extLst>
              <a:ext uri="{FF2B5EF4-FFF2-40B4-BE49-F238E27FC236}">
                <a16:creationId xmlns:a16="http://schemas.microsoft.com/office/drawing/2014/main" id="{C8A865CA-F104-9D4D-AB6D-AD926D06E92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250404" y="1412776"/>
            <a:ext cx="6336704" cy="4882378"/>
          </a:xfrm>
          <a:prstGeom prst="rect">
            <a:avLst/>
          </a:prstGeom>
        </p:spPr>
      </p:pic>
      <p:sp>
        <p:nvSpPr>
          <p:cNvPr id="8" name="矩形 7">
            <a:extLst>
              <a:ext uri="{FF2B5EF4-FFF2-40B4-BE49-F238E27FC236}">
                <a16:creationId xmlns:a16="http://schemas.microsoft.com/office/drawing/2014/main" id="{81B66547-E4FD-5241-912A-7D381ED82FB1}"/>
              </a:ext>
            </a:extLst>
          </p:cNvPr>
          <p:cNvSpPr/>
          <p:nvPr/>
        </p:nvSpPr>
        <p:spPr>
          <a:xfrm>
            <a:off x="7250509" y="641197"/>
            <a:ext cx="4459426" cy="738664"/>
          </a:xfrm>
          <a:prstGeom prst="rect">
            <a:avLst/>
          </a:prstGeom>
        </p:spPr>
        <p:txBody>
          <a:bodyPr wrap="none">
            <a:spAutoFit/>
          </a:bodyPr>
          <a:lstStyle/>
          <a:p>
            <a:r>
              <a:rPr lang="zh-CN" altLang="en-US" sz="1400" dirty="0">
                <a:latin typeface="Gill Sans MT" panose="020B0502020104020203" pitchFamily="34" charset="0"/>
                <a:hlinkClick r:id="rId3"/>
              </a:rPr>
              <a:t>https://patents.google.com/patent/US20190235866A1/en</a:t>
            </a:r>
            <a:endParaRPr lang="en-US" altLang="zh-CN" sz="1400" dirty="0">
              <a:latin typeface="Gill Sans MT" panose="020B0502020104020203" pitchFamily="34" charset="0"/>
            </a:endParaRPr>
          </a:p>
          <a:p>
            <a:r>
              <a:rPr lang="en-US" altLang="zh-CN" sz="1400" dirty="0">
                <a:latin typeface="Gill Sans MT" panose="020B0502020104020203" pitchFamily="34" charset="0"/>
                <a:hlinkClick r:id="rId4"/>
              </a:rPr>
              <a:t>https://patents.google.com/patent/US20200348909A1/en</a:t>
            </a:r>
            <a:endParaRPr lang="en-US" altLang="zh-CN" sz="1400" dirty="0">
              <a:latin typeface="Gill Sans MT" panose="020B0502020104020203" pitchFamily="34" charset="0"/>
            </a:endParaRPr>
          </a:p>
          <a:p>
            <a:r>
              <a:rPr lang="en-US" altLang="zh-CN" sz="1400" dirty="0">
                <a:latin typeface="Gill Sans MT" panose="020B0502020104020203" pitchFamily="34" charset="0"/>
                <a:hlinkClick r:id="rId5"/>
              </a:rPr>
              <a:t>https://patents.google.com/patent/US20200349216A1/en</a:t>
            </a:r>
            <a:endParaRPr lang="en-US" altLang="zh-CN" sz="1400" dirty="0">
              <a:latin typeface="Gill Sans MT" panose="020B0502020104020203" pitchFamily="34" charset="0"/>
            </a:endParaRPr>
          </a:p>
        </p:txBody>
      </p:sp>
      <p:sp>
        <p:nvSpPr>
          <p:cNvPr id="7" name="内容占位符 2">
            <a:extLst>
              <a:ext uri="{FF2B5EF4-FFF2-40B4-BE49-F238E27FC236}">
                <a16:creationId xmlns:a16="http://schemas.microsoft.com/office/drawing/2014/main" id="{29355165-8D70-BB40-9F37-A4BD40550DE9}"/>
              </a:ext>
            </a:extLst>
          </p:cNvPr>
          <p:cNvSpPr txBox="1">
            <a:spLocks/>
          </p:cNvSpPr>
          <p:nvPr/>
        </p:nvSpPr>
        <p:spPr>
          <a:xfrm>
            <a:off x="609655" y="1307133"/>
            <a:ext cx="4250610" cy="5042918"/>
          </a:xfrm>
          <a:prstGeom prst="rect">
            <a:avLst/>
          </a:prstGeom>
          <a:noFill/>
        </p:spPr>
        <p:txBody>
          <a:bodyPr anchor="ct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1800" dirty="0"/>
              <a:t>通过多路选择器从 </a:t>
            </a:r>
            <a:r>
              <a:rPr lang="en-US" altLang="zh-CN" sz="1800" dirty="0"/>
              <a:t>SRAM</a:t>
            </a:r>
            <a:r>
              <a:rPr lang="en-US" sz="1800" dirty="0"/>
              <a:t> </a:t>
            </a:r>
            <a:r>
              <a:rPr lang="zh-CN" altLang="en-US" sz="1800" dirty="0"/>
              <a:t>中加载权重和数据到输入阵列。输入数据与权重在矩阵单元（</a:t>
            </a:r>
            <a:r>
              <a:rPr lang="en-US" altLang="zh-CN" sz="1800" dirty="0"/>
              <a:t>Matrix computation Unit</a:t>
            </a:r>
            <a:r>
              <a:rPr lang="en-US" sz="1800" dirty="0"/>
              <a:t>）</a:t>
            </a:r>
            <a:r>
              <a:rPr lang="zh-CN" altLang="en-US" sz="1800" dirty="0"/>
              <a:t>中进行乘法计算。</a:t>
            </a:r>
          </a:p>
          <a:p>
            <a:r>
              <a:rPr lang="zh-CN" altLang="en-US" sz="1800" dirty="0"/>
              <a:t>结果输出到输出累加器中进行累加，计算时可以通过矩阵划分拼接的方式进行超过</a:t>
            </a:r>
            <a:r>
              <a:rPr lang="en-US" altLang="zh-CN" sz="1800" dirty="0"/>
              <a:t>8x8</a:t>
            </a:r>
            <a:r>
              <a:rPr lang="zh-CN" altLang="en-US" sz="1800" dirty="0"/>
              <a:t>的矩阵计算。</a:t>
            </a:r>
          </a:p>
          <a:p>
            <a:r>
              <a:rPr lang="zh-CN" altLang="en-US" sz="1800" dirty="0"/>
              <a:t>累加后输出传入后处理器寄存器堆进行缓存，随后进行后处理（激活、池化、</a:t>
            </a:r>
            <a:r>
              <a:rPr lang="en-US" altLang="zh-CN" sz="1800" dirty="0"/>
              <a:t>Padding</a:t>
            </a:r>
            <a:r>
              <a:rPr lang="zh-CN" altLang="en-US" sz="1800" dirty="0"/>
              <a:t>等）。</a:t>
            </a:r>
          </a:p>
          <a:p>
            <a:r>
              <a:rPr lang="zh-CN" altLang="en-US" sz="1800" dirty="0"/>
              <a:t>整个计算流程由控制单元（</a:t>
            </a:r>
            <a:r>
              <a:rPr lang="en-US" altLang="zh-CN" sz="1800" dirty="0"/>
              <a:t>Control unit</a:t>
            </a:r>
            <a:r>
              <a:rPr lang="en-US" sz="1800" dirty="0"/>
              <a:t>）</a:t>
            </a:r>
            <a:r>
              <a:rPr lang="zh-CN" altLang="en-US" sz="1800" dirty="0"/>
              <a:t>直接控制。</a:t>
            </a:r>
          </a:p>
        </p:txBody>
      </p:sp>
    </p:spTree>
    <p:extLst>
      <p:ext uri="{BB962C8B-B14F-4D97-AF65-F5344CB8AC3E}">
        <p14:creationId xmlns:p14="http://schemas.microsoft.com/office/powerpoint/2010/main" val="1448264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C00000"/>
                </a:solidFill>
                <a:latin typeface="Futura Medium" panose="020B0602020204020303" pitchFamily="34" charset="-79"/>
                <a:cs typeface="Futura Medium" panose="020B0602020204020303" pitchFamily="34" charset="-79"/>
              </a:rPr>
              <a:t>SRAM</a:t>
            </a:r>
            <a:r>
              <a:rPr kumimoji="1" lang="zh-CN" altLang="en-US" sz="9600" b="1" dirty="0">
                <a:solidFill>
                  <a:srgbClr val="C00000"/>
                </a:solidFill>
                <a:latin typeface="Futura Medium" panose="020B0602020204020303" pitchFamily="34" charset="-79"/>
                <a:cs typeface="Futura Medium" panose="020B0602020204020303" pitchFamily="34" charset="-79"/>
              </a:rPr>
              <a:t> 与内存</a:t>
            </a:r>
            <a:endParaRPr kumimoji="1" lang="en-US" altLang="zh-CN" sz="9600" b="1"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01065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06C04DB-6A66-3B44-852E-C1317F175C7C}"/>
              </a:ext>
            </a:extLst>
          </p:cNvPr>
          <p:cNvSpPr>
            <a:spLocks noGrp="1"/>
          </p:cNvSpPr>
          <p:nvPr>
            <p:ph type="title"/>
          </p:nvPr>
        </p:nvSpPr>
        <p:spPr/>
        <p:txBody>
          <a:bodyPr/>
          <a:lstStyle/>
          <a:p>
            <a:r>
              <a:rPr lang="en-US" altLang="zh-CN" dirty="0"/>
              <a:t>SRAM</a:t>
            </a:r>
            <a:endParaRPr lang="zh-CN" altLang="en-US" dirty="0"/>
          </a:p>
        </p:txBody>
      </p:sp>
      <p:sp>
        <p:nvSpPr>
          <p:cNvPr id="3" name="内容占位符 2">
            <a:extLst>
              <a:ext uri="{FF2B5EF4-FFF2-40B4-BE49-F238E27FC236}">
                <a16:creationId xmlns:a16="http://schemas.microsoft.com/office/drawing/2014/main" id="{7EBFE152-D742-104F-80B4-A65120C362CC}"/>
              </a:ext>
            </a:extLst>
          </p:cNvPr>
          <p:cNvSpPr>
            <a:spLocks noGrp="1"/>
          </p:cNvSpPr>
          <p:nvPr>
            <p:ph sz="half" idx="1"/>
          </p:nvPr>
        </p:nvSpPr>
        <p:spPr>
          <a:xfrm>
            <a:off x="553765" y="1351536"/>
            <a:ext cx="4538641" cy="5042918"/>
          </a:xfrm>
        </p:spPr>
        <p:txBody>
          <a:bodyPr/>
          <a:lstStyle/>
          <a:p>
            <a:pPr latinLnBrk="1"/>
            <a:r>
              <a:rPr lang="zh-CN" altLang="en-US" sz="1800" dirty="0">
                <a:solidFill>
                  <a:schemeClr val="tx1">
                    <a:lumMod val="85000"/>
                  </a:schemeClr>
                </a:solidFill>
              </a:rPr>
              <a:t>每个节点 </a:t>
            </a:r>
            <a:r>
              <a:rPr lang="en-US" altLang="zh-CN" sz="1800" dirty="0">
                <a:solidFill>
                  <a:schemeClr val="tx1">
                    <a:lumMod val="85000"/>
                  </a:schemeClr>
                </a:solidFill>
              </a:rPr>
              <a:t>1.25MB</a:t>
            </a:r>
            <a:r>
              <a:rPr lang="zh-CN" altLang="en-US" sz="1800" dirty="0">
                <a:solidFill>
                  <a:schemeClr val="tx1">
                    <a:lumMod val="85000"/>
                  </a:schemeClr>
                </a:solidFill>
              </a:rPr>
              <a:t> </a:t>
            </a:r>
            <a:r>
              <a:rPr lang="en-US" altLang="zh-CN" sz="1800" dirty="0">
                <a:solidFill>
                  <a:schemeClr val="tx1">
                    <a:lumMod val="85000"/>
                  </a:schemeClr>
                </a:solidFill>
              </a:rPr>
              <a:t>SRAM</a:t>
            </a:r>
            <a:r>
              <a:rPr lang="zh-CN" altLang="en-US" sz="1800" dirty="0">
                <a:solidFill>
                  <a:schemeClr val="tx1">
                    <a:lumMod val="85000"/>
                  </a:schemeClr>
                </a:solidFill>
              </a:rPr>
              <a:t>，将内存与计算共置，以最大限度地减少数据传输（</a:t>
            </a:r>
            <a:r>
              <a:rPr lang="en-US" altLang="zh-CN" sz="1800" dirty="0">
                <a:solidFill>
                  <a:schemeClr val="tx1">
                    <a:lumMod val="85000"/>
                  </a:schemeClr>
                </a:solidFill>
              </a:rPr>
              <a:t>Memory</a:t>
            </a:r>
            <a:r>
              <a:rPr lang="zh-CN" altLang="en-US" sz="1800" dirty="0">
                <a:solidFill>
                  <a:schemeClr val="tx1">
                    <a:lumMod val="85000"/>
                  </a:schemeClr>
                </a:solidFill>
              </a:rPr>
              <a:t> </a:t>
            </a:r>
            <a:r>
              <a:rPr lang="en-US" altLang="zh-CN" sz="1800" dirty="0">
                <a:solidFill>
                  <a:schemeClr val="tx1">
                    <a:lumMod val="85000"/>
                  </a:schemeClr>
                </a:solidFill>
              </a:rPr>
              <a:t>Bound</a:t>
            </a:r>
            <a:r>
              <a:rPr lang="zh-CN" altLang="en-US" sz="1800" dirty="0">
                <a:solidFill>
                  <a:schemeClr val="tx1">
                    <a:lumMod val="85000"/>
                  </a:schemeClr>
                </a:solidFill>
              </a:rPr>
              <a:t>）。</a:t>
            </a:r>
            <a:endParaRPr lang="en-US" altLang="zh-CN" sz="1800" dirty="0">
              <a:solidFill>
                <a:schemeClr val="tx1">
                  <a:lumMod val="85000"/>
                </a:schemeClr>
              </a:solidFill>
            </a:endParaRPr>
          </a:p>
          <a:p>
            <a:pPr latinLnBrk="1"/>
            <a:r>
              <a:rPr lang="en-US" altLang="zh-CN" sz="1800" dirty="0">
                <a:solidFill>
                  <a:schemeClr val="tx1">
                    <a:lumMod val="85000"/>
                  </a:schemeClr>
                </a:solidFill>
                <a:latin typeface="-apple-system"/>
              </a:rPr>
              <a:t>D1</a:t>
            </a:r>
            <a:r>
              <a:rPr lang="zh-CN" altLang="en-US" sz="1800" dirty="0">
                <a:solidFill>
                  <a:schemeClr val="tx1">
                    <a:lumMod val="85000"/>
                  </a:schemeClr>
                </a:solidFill>
                <a:latin typeface="-apple-system"/>
              </a:rPr>
              <a:t> 上运行的代码不能直接访问系统内存，应用程序主要在本地 </a:t>
            </a:r>
            <a:r>
              <a:rPr lang="en-US" altLang="zh-CN" sz="1800" dirty="0">
                <a:solidFill>
                  <a:schemeClr val="tx1">
                    <a:lumMod val="85000"/>
                  </a:schemeClr>
                </a:solidFill>
                <a:latin typeface="-apple-system"/>
              </a:rPr>
              <a:t>SRAM </a:t>
            </a:r>
            <a:r>
              <a:rPr lang="zh-CN" altLang="en-US" sz="1800" dirty="0">
                <a:solidFill>
                  <a:schemeClr val="tx1">
                    <a:lumMod val="85000"/>
                  </a:schemeClr>
                </a:solidFill>
                <a:latin typeface="-apple-system"/>
              </a:rPr>
              <a:t>中工作；如果需要来自主存（</a:t>
            </a:r>
            <a:r>
              <a:rPr lang="en-US" altLang="zh-CN" sz="1800" dirty="0">
                <a:solidFill>
                  <a:schemeClr val="tx1">
                    <a:lumMod val="85000"/>
                  </a:schemeClr>
                </a:solidFill>
                <a:latin typeface="-apple-system"/>
              </a:rPr>
              <a:t>DDR</a:t>
            </a:r>
            <a:r>
              <a:rPr lang="zh-CN" altLang="en-US" sz="1800" dirty="0">
                <a:solidFill>
                  <a:schemeClr val="tx1">
                    <a:lumMod val="85000"/>
                  </a:schemeClr>
                </a:solidFill>
                <a:latin typeface="-apple-system"/>
              </a:rPr>
              <a:t> 或 </a:t>
            </a:r>
            <a:r>
              <a:rPr lang="en-US" altLang="zh-CN" sz="1800" dirty="0">
                <a:solidFill>
                  <a:schemeClr val="tx1">
                    <a:lumMod val="85000"/>
                  </a:schemeClr>
                </a:solidFill>
                <a:latin typeface="-apple-system"/>
              </a:rPr>
              <a:t>HBM</a:t>
            </a:r>
            <a:r>
              <a:rPr lang="zh-CN" altLang="en-US" sz="1800" dirty="0">
                <a:solidFill>
                  <a:schemeClr val="tx1">
                    <a:lumMod val="85000"/>
                  </a:schemeClr>
                </a:solidFill>
                <a:latin typeface="-apple-system"/>
              </a:rPr>
              <a:t>）的数据，须使用 </a:t>
            </a:r>
            <a:r>
              <a:rPr lang="en-US" altLang="zh-CN" sz="1800" dirty="0">
                <a:solidFill>
                  <a:schemeClr val="tx1">
                    <a:lumMod val="85000"/>
                  </a:schemeClr>
                </a:solidFill>
                <a:latin typeface="-apple-system"/>
              </a:rPr>
              <a:t>DMA </a:t>
            </a:r>
            <a:r>
              <a:rPr lang="zh-CN" altLang="en-US" sz="1800" dirty="0">
                <a:solidFill>
                  <a:schemeClr val="tx1">
                    <a:lumMod val="85000"/>
                  </a:schemeClr>
                </a:solidFill>
                <a:latin typeface="-apple-system"/>
              </a:rPr>
              <a:t>操作进行读入。</a:t>
            </a:r>
            <a:endParaRPr lang="en-US" altLang="zh-CN" sz="1800" dirty="0">
              <a:solidFill>
                <a:schemeClr val="tx1">
                  <a:lumMod val="85000"/>
                </a:schemeClr>
              </a:solidFill>
              <a:latin typeface="-apple-system"/>
            </a:endParaRPr>
          </a:p>
          <a:p>
            <a:pPr latinLnBrk="1"/>
            <a:r>
              <a:rPr lang="zh-CN" altLang="en-US" sz="1800" dirty="0"/>
              <a:t>通过列表解析引擎可以将复杂的不同数据类型的传输序列进行打包，提升传输效率。</a:t>
            </a:r>
          </a:p>
        </p:txBody>
      </p:sp>
      <p:pic>
        <p:nvPicPr>
          <p:cNvPr id="4" name="图片 3">
            <a:extLst>
              <a:ext uri="{FF2B5EF4-FFF2-40B4-BE49-F238E27FC236}">
                <a16:creationId xmlns:a16="http://schemas.microsoft.com/office/drawing/2014/main" id="{A2FC19DF-6C15-7340-B5B4-4C0139548B75}"/>
              </a:ext>
            </a:extLst>
          </p:cNvPr>
          <p:cNvPicPr>
            <a:picLocks noChangeAspect="1"/>
          </p:cNvPicPr>
          <p:nvPr/>
        </p:nvPicPr>
        <p:blipFill>
          <a:blip r:embed="rId2"/>
          <a:stretch>
            <a:fillRect/>
          </a:stretch>
        </p:blipFill>
        <p:spPr>
          <a:xfrm>
            <a:off x="5306293" y="1351536"/>
            <a:ext cx="6573137" cy="4899975"/>
          </a:xfrm>
          <a:prstGeom prst="rect">
            <a:avLst/>
          </a:prstGeom>
        </p:spPr>
      </p:pic>
      <p:sp>
        <p:nvSpPr>
          <p:cNvPr id="7" name="矩形 6">
            <a:extLst>
              <a:ext uri="{FF2B5EF4-FFF2-40B4-BE49-F238E27FC236}">
                <a16:creationId xmlns:a16="http://schemas.microsoft.com/office/drawing/2014/main" id="{4079AFD6-94A6-DA42-AF54-76EAF41269B7}"/>
              </a:ext>
            </a:extLst>
          </p:cNvPr>
          <p:cNvSpPr/>
          <p:nvPr/>
        </p:nvSpPr>
        <p:spPr>
          <a:xfrm>
            <a:off x="5522317" y="1333213"/>
            <a:ext cx="1800200" cy="4899974"/>
          </a:xfrm>
          <a:prstGeom prst="rect">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79524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435E83-AED1-2749-B2FF-8B94E71EE894}"/>
              </a:ext>
            </a:extLst>
          </p:cNvPr>
          <p:cNvSpPr>
            <a:spLocks noGrp="1"/>
          </p:cNvSpPr>
          <p:nvPr>
            <p:ph type="title"/>
          </p:nvPr>
        </p:nvSpPr>
        <p:spPr/>
        <p:txBody>
          <a:bodyPr/>
          <a:lstStyle/>
          <a:p>
            <a:r>
              <a:rPr lang="en-US" altLang="zh-CN" dirty="0"/>
              <a:t>SRAM</a:t>
            </a:r>
            <a:endParaRPr kumimoji="1" lang="zh-CN" altLang="en-US" dirty="0"/>
          </a:p>
        </p:txBody>
      </p:sp>
      <p:sp>
        <p:nvSpPr>
          <p:cNvPr id="3" name="内容占位符 2">
            <a:extLst>
              <a:ext uri="{FF2B5EF4-FFF2-40B4-BE49-F238E27FC236}">
                <a16:creationId xmlns:a16="http://schemas.microsoft.com/office/drawing/2014/main" id="{4A8D8BE9-BD7F-524E-B622-7356CAEF8CBD}"/>
              </a:ext>
            </a:extLst>
          </p:cNvPr>
          <p:cNvSpPr>
            <a:spLocks noGrp="1"/>
          </p:cNvSpPr>
          <p:nvPr>
            <p:ph sz="half" idx="1"/>
          </p:nvPr>
        </p:nvSpPr>
        <p:spPr>
          <a:xfrm>
            <a:off x="623636" y="1351536"/>
            <a:ext cx="4610649" cy="5042918"/>
          </a:xfrm>
        </p:spPr>
        <p:txBody>
          <a:bodyPr/>
          <a:lstStyle/>
          <a:p>
            <a:r>
              <a:rPr lang="zh-CN" altLang="en-US" sz="1800" dirty="0"/>
              <a:t>为了保持低延迟，</a:t>
            </a:r>
            <a:r>
              <a:rPr lang="en-US" altLang="zh-CN" sz="1800" dirty="0"/>
              <a:t>SRAM </a:t>
            </a:r>
            <a:r>
              <a:rPr lang="zh-CN" altLang="en-US" sz="1800" dirty="0"/>
              <a:t>设计为非缓存，跳过一级缓存节省芯片面积和功耗，不需要与数据一起存储的标记和状态位。</a:t>
            </a:r>
            <a:r>
              <a:rPr lang="en-US" altLang="zh-CN" sz="1800" dirty="0"/>
              <a:t>SRAM </a:t>
            </a:r>
            <a:r>
              <a:rPr lang="zh-CN" altLang="en-US" sz="1800" dirty="0"/>
              <a:t>前面也没有 </a:t>
            </a:r>
            <a:r>
              <a:rPr lang="en-US" altLang="zh-CN" sz="1800" dirty="0"/>
              <a:t>L1D </a:t>
            </a:r>
            <a:r>
              <a:rPr lang="zh-CN" altLang="en-US" sz="1800" dirty="0"/>
              <a:t>缓存。</a:t>
            </a:r>
            <a:endParaRPr lang="en-US" altLang="zh-CN" sz="1800" dirty="0"/>
          </a:p>
          <a:p>
            <a:r>
              <a:rPr lang="zh-CN" altLang="en-US" sz="1800" dirty="0"/>
              <a:t>为了进一步减少延迟、面积和核心复杂性，</a:t>
            </a:r>
            <a:r>
              <a:rPr lang="en-US" altLang="zh-CN" sz="1800" dirty="0"/>
              <a:t>DOJO </a:t>
            </a:r>
            <a:r>
              <a:rPr lang="zh-CN" altLang="en-US" sz="1800" dirty="0"/>
              <a:t>没有虚拟内存支持。因此，没有 </a:t>
            </a:r>
            <a:r>
              <a:rPr lang="en-US" altLang="zh-CN" sz="1800" dirty="0"/>
              <a:t>TLB </a:t>
            </a:r>
            <a:r>
              <a:rPr lang="zh-CN" altLang="en-US" sz="1800" dirty="0"/>
              <a:t>或页面遍历机制（</a:t>
            </a:r>
            <a:r>
              <a:rPr lang="en-US" altLang="zh-CN" sz="1800" dirty="0"/>
              <a:t>page walk mechanisms</a:t>
            </a:r>
            <a:r>
              <a:rPr lang="zh-CN" altLang="en-US" sz="1800" dirty="0"/>
              <a:t>）。</a:t>
            </a:r>
            <a:endParaRPr lang="en-US" altLang="zh-CN" sz="1800" dirty="0"/>
          </a:p>
          <a:p>
            <a:r>
              <a:rPr lang="en-US" altLang="zh-CN" sz="1800" dirty="0"/>
              <a:t>DOJO </a:t>
            </a:r>
            <a:r>
              <a:rPr lang="zh-CN" altLang="en-US" sz="1800" dirty="0"/>
              <a:t>只用 </a:t>
            </a:r>
            <a:r>
              <a:rPr lang="en-US" altLang="zh-CN" sz="1800" dirty="0"/>
              <a:t>21 </a:t>
            </a:r>
            <a:r>
              <a:rPr lang="zh-CN" altLang="en-US" sz="1800" dirty="0"/>
              <a:t>个地址位寻址 </a:t>
            </a:r>
            <a:r>
              <a:rPr lang="en-US" altLang="zh-CN" sz="1800" dirty="0"/>
              <a:t>SRAM</a:t>
            </a:r>
            <a:r>
              <a:rPr lang="zh-CN" altLang="en-US" sz="1800" dirty="0"/>
              <a:t>，简化 </a:t>
            </a:r>
            <a:r>
              <a:rPr lang="en-US" altLang="zh-CN" sz="1800" dirty="0"/>
              <a:t>DOJO </a:t>
            </a:r>
            <a:r>
              <a:rPr lang="zh-CN" altLang="en-US" sz="1800" dirty="0"/>
              <a:t>的 </a:t>
            </a:r>
            <a:r>
              <a:rPr lang="en-US" altLang="zh-CN" sz="1800" dirty="0"/>
              <a:t>AGU </a:t>
            </a:r>
            <a:r>
              <a:rPr lang="zh-CN" altLang="en-US" sz="1800" dirty="0"/>
              <a:t>和寻址总线，以避免在其前面实现单独的 </a:t>
            </a:r>
            <a:r>
              <a:rPr lang="en-US" altLang="zh-CN" sz="1800" dirty="0"/>
              <a:t>L1 </a:t>
            </a:r>
            <a:r>
              <a:rPr lang="zh-CN" altLang="en-US" sz="1800" dirty="0"/>
              <a:t>数据缓存。</a:t>
            </a:r>
            <a:endParaRPr lang="en-US" altLang="zh-CN" sz="1800" dirty="0"/>
          </a:p>
        </p:txBody>
      </p:sp>
      <p:pic>
        <p:nvPicPr>
          <p:cNvPr id="4" name="图片 3">
            <a:extLst>
              <a:ext uri="{FF2B5EF4-FFF2-40B4-BE49-F238E27FC236}">
                <a16:creationId xmlns:a16="http://schemas.microsoft.com/office/drawing/2014/main" id="{21CF9DDC-9FDD-AC41-A1A9-2A376778205C}"/>
              </a:ext>
            </a:extLst>
          </p:cNvPr>
          <p:cNvPicPr>
            <a:picLocks noChangeAspect="1"/>
          </p:cNvPicPr>
          <p:nvPr/>
        </p:nvPicPr>
        <p:blipFill>
          <a:blip r:embed="rId2"/>
          <a:stretch>
            <a:fillRect/>
          </a:stretch>
        </p:blipFill>
        <p:spPr>
          <a:xfrm>
            <a:off x="5306293" y="1351536"/>
            <a:ext cx="6573137" cy="4899975"/>
          </a:xfrm>
          <a:prstGeom prst="rect">
            <a:avLst/>
          </a:prstGeom>
        </p:spPr>
      </p:pic>
    </p:spTree>
    <p:extLst>
      <p:ext uri="{BB962C8B-B14F-4D97-AF65-F5344CB8AC3E}">
        <p14:creationId xmlns:p14="http://schemas.microsoft.com/office/powerpoint/2010/main" val="1567406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36447E-2053-E446-9837-8575CE1DAF80}"/>
              </a:ext>
            </a:extLst>
          </p:cNvPr>
          <p:cNvSpPr>
            <a:spLocks noGrp="1"/>
          </p:cNvSpPr>
          <p:nvPr>
            <p:ph type="title"/>
          </p:nvPr>
        </p:nvSpPr>
        <p:spPr/>
        <p:txBody>
          <a:bodyPr/>
          <a:lstStyle/>
          <a:p>
            <a:r>
              <a:rPr kumimoji="1" lang="en-US" altLang="zh-CN" dirty="0"/>
              <a:t>NOC</a:t>
            </a:r>
            <a:r>
              <a:rPr kumimoji="1" lang="zh-CN" altLang="en-US" dirty="0"/>
              <a:t> </a:t>
            </a:r>
            <a:r>
              <a:rPr kumimoji="1" lang="en-US" altLang="zh-CN" dirty="0"/>
              <a:t>Router</a:t>
            </a:r>
            <a:endParaRPr kumimoji="1" lang="zh-CN" altLang="en-US" dirty="0"/>
          </a:p>
        </p:txBody>
      </p:sp>
      <p:sp>
        <p:nvSpPr>
          <p:cNvPr id="3" name="内容占位符 2">
            <a:extLst>
              <a:ext uri="{FF2B5EF4-FFF2-40B4-BE49-F238E27FC236}">
                <a16:creationId xmlns:a16="http://schemas.microsoft.com/office/drawing/2014/main" id="{FD981737-EB3A-0547-A940-6A9687EBE398}"/>
              </a:ext>
            </a:extLst>
          </p:cNvPr>
          <p:cNvSpPr>
            <a:spLocks noGrp="1"/>
          </p:cNvSpPr>
          <p:nvPr>
            <p:ph sz="half" idx="1"/>
          </p:nvPr>
        </p:nvSpPr>
        <p:spPr>
          <a:xfrm>
            <a:off x="623636" y="1351536"/>
            <a:ext cx="4250610" cy="5042918"/>
          </a:xfrm>
        </p:spPr>
        <p:txBody>
          <a:bodyPr/>
          <a:lstStyle/>
          <a:p>
            <a:r>
              <a:rPr lang="zh-CN" altLang="en-US" sz="1800" dirty="0">
                <a:solidFill>
                  <a:schemeClr val="tx1">
                    <a:lumMod val="85000"/>
                  </a:schemeClr>
                </a:solidFill>
              </a:rPr>
              <a:t>每个节点都连接到一个</a:t>
            </a:r>
            <a:r>
              <a:rPr lang="en-US" altLang="zh-CN" sz="1800" dirty="0">
                <a:solidFill>
                  <a:schemeClr val="tx1">
                    <a:lumMod val="85000"/>
                  </a:schemeClr>
                </a:solidFill>
              </a:rPr>
              <a:t>2D</a:t>
            </a:r>
            <a:r>
              <a:rPr lang="zh-CN" altLang="en-US" sz="1800" dirty="0">
                <a:solidFill>
                  <a:schemeClr val="tx1">
                    <a:lumMod val="85000"/>
                  </a:schemeClr>
                </a:solidFill>
              </a:rPr>
              <a:t>网格</a:t>
            </a:r>
            <a:endParaRPr kumimoji="1" lang="zh-CN" altLang="en-US" sz="1800" dirty="0">
              <a:solidFill>
                <a:schemeClr val="tx1">
                  <a:lumMod val="85000"/>
                </a:schemeClr>
              </a:solidFill>
            </a:endParaRPr>
          </a:p>
        </p:txBody>
      </p:sp>
      <p:pic>
        <p:nvPicPr>
          <p:cNvPr id="4" name="图片 3">
            <a:extLst>
              <a:ext uri="{FF2B5EF4-FFF2-40B4-BE49-F238E27FC236}">
                <a16:creationId xmlns:a16="http://schemas.microsoft.com/office/drawing/2014/main" id="{980FDD4B-9761-954B-BEDF-5033E561FCFC}"/>
              </a:ext>
            </a:extLst>
          </p:cNvPr>
          <p:cNvPicPr>
            <a:picLocks noChangeAspect="1"/>
          </p:cNvPicPr>
          <p:nvPr/>
        </p:nvPicPr>
        <p:blipFill>
          <a:blip r:embed="rId2"/>
          <a:stretch>
            <a:fillRect/>
          </a:stretch>
        </p:blipFill>
        <p:spPr>
          <a:xfrm>
            <a:off x="5090269" y="1249286"/>
            <a:ext cx="6696744" cy="5064483"/>
          </a:xfrm>
          <a:prstGeom prst="rect">
            <a:avLst/>
          </a:prstGeom>
        </p:spPr>
      </p:pic>
      <p:pic>
        <p:nvPicPr>
          <p:cNvPr id="5" name="图片 4">
            <a:extLst>
              <a:ext uri="{FF2B5EF4-FFF2-40B4-BE49-F238E27FC236}">
                <a16:creationId xmlns:a16="http://schemas.microsoft.com/office/drawing/2014/main" id="{6C61E08C-37A7-BE4F-955D-91F147738F2E}"/>
              </a:ext>
            </a:extLst>
          </p:cNvPr>
          <p:cNvPicPr>
            <a:picLocks noChangeAspect="1"/>
          </p:cNvPicPr>
          <p:nvPr/>
        </p:nvPicPr>
        <p:blipFill>
          <a:blip r:embed="rId3"/>
          <a:stretch>
            <a:fillRect/>
          </a:stretch>
        </p:blipFill>
        <p:spPr>
          <a:xfrm>
            <a:off x="666478" y="3212976"/>
            <a:ext cx="3991743" cy="2762647"/>
          </a:xfrm>
          <a:prstGeom prst="rect">
            <a:avLst/>
          </a:prstGeom>
        </p:spPr>
      </p:pic>
      <p:sp>
        <p:nvSpPr>
          <p:cNvPr id="6" name="矩形 5">
            <a:extLst>
              <a:ext uri="{FF2B5EF4-FFF2-40B4-BE49-F238E27FC236}">
                <a16:creationId xmlns:a16="http://schemas.microsoft.com/office/drawing/2014/main" id="{4E60FDC4-E4CA-6141-889A-CDA9B15DF532}"/>
              </a:ext>
            </a:extLst>
          </p:cNvPr>
          <p:cNvSpPr/>
          <p:nvPr/>
        </p:nvSpPr>
        <p:spPr>
          <a:xfrm>
            <a:off x="9986813" y="1249286"/>
            <a:ext cx="1368152" cy="5064482"/>
          </a:xfrm>
          <a:prstGeom prst="rect">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F2513B81-4B8C-4C44-BBBA-F77D54E9C28F}"/>
              </a:ext>
            </a:extLst>
          </p:cNvPr>
          <p:cNvSpPr/>
          <p:nvPr/>
        </p:nvSpPr>
        <p:spPr>
          <a:xfrm>
            <a:off x="5386685" y="1765261"/>
            <a:ext cx="6408712" cy="1159683"/>
          </a:xfrm>
          <a:prstGeom prst="rect">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98533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基本内容</a:t>
            </a:r>
          </a:p>
          <a:p>
            <a:pPr lvl="1"/>
            <a:r>
              <a:rPr lang="en-US" altLang="zh-CN" sz="2400" dirty="0">
                <a:solidFill>
                  <a:srgbClr val="374154"/>
                </a:solidFill>
                <a:latin typeface="Gill Sans MT" panose="020B0502020104020203" pitchFamily="34" charset="0"/>
              </a:rPr>
              <a:t>DOJO</a:t>
            </a:r>
            <a:r>
              <a:rPr lang="zh-CN" altLang="en-US" sz="2400" dirty="0">
                <a:solidFill>
                  <a:srgbClr val="374154"/>
                </a:solidFill>
                <a:latin typeface="Gill Sans MT" panose="020B0502020104020203" pitchFamily="34" charset="0"/>
              </a:rPr>
              <a:t> 整体架构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DOJO</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DOJO</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 前端处理</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DOJO Core</a:t>
            </a:r>
            <a:r>
              <a:rPr lang="zh-CN" altLang="en-US" sz="2400" dirty="0">
                <a:solidFill>
                  <a:srgbClr val="374154"/>
                </a:solidFill>
                <a:latin typeface="Gill Sans MT" panose="020B0502020104020203" pitchFamily="34" charset="0"/>
              </a:rPr>
              <a:t> 执行引擎</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SRAM</a:t>
            </a:r>
            <a:r>
              <a:rPr lang="zh-CN" altLang="en-US" sz="2400" dirty="0">
                <a:solidFill>
                  <a:srgbClr val="374154"/>
                </a:solidFill>
                <a:latin typeface="Gill Sans MT" panose="020B0502020104020203" pitchFamily="34" charset="0"/>
              </a:rPr>
              <a:t> 与内存</a:t>
            </a:r>
            <a:endParaRPr lang="en-US" altLang="zh-CN" sz="2400" dirty="0">
              <a:solidFill>
                <a:srgbClr val="374154"/>
              </a:solidFill>
              <a:latin typeface="Gill Sans MT" panose="020B0502020104020203" pitchFamily="34" charset="0"/>
            </a:endParaRPr>
          </a:p>
          <a:p>
            <a:pPr lvl="1"/>
            <a:r>
              <a:rPr lang="zh-CN" altLang="en-US" sz="2400" dirty="0">
                <a:solidFill>
                  <a:srgbClr val="374154"/>
                </a:solidFill>
                <a:latin typeface="Gill Sans MT" panose="020B0502020104020203" pitchFamily="34" charset="0"/>
              </a:rPr>
              <a:t>内核与物理实现</a:t>
            </a:r>
            <a:endParaRPr lang="en-US" altLang="zh-CN" sz="2400" dirty="0">
              <a:solidFill>
                <a:srgbClr val="374154"/>
              </a:solidFill>
              <a:latin typeface="Gill Sans MT" panose="020B0502020104020203" pitchFamily="34" charset="0"/>
            </a:endParaRPr>
          </a:p>
          <a:p>
            <a:pPr lvl="1"/>
            <a:r>
              <a:rPr lang="zh-CN" altLang="en-US" sz="2400" dirty="0">
                <a:solidFill>
                  <a:srgbClr val="374154"/>
                </a:solidFill>
                <a:latin typeface="Gill Sans MT" panose="020B0502020104020203" pitchFamily="34" charset="0"/>
              </a:rPr>
              <a:t>问题与思考</a:t>
            </a:r>
            <a:endParaRPr lang="en-US" altLang="zh-CN" sz="2400" dirty="0">
              <a:solidFill>
                <a:srgbClr val="374154"/>
              </a:solidFill>
              <a:latin typeface="Gill Sans MT" panose="020B0502020104020203" pitchFamily="34" charset="0"/>
            </a:endParaRPr>
          </a:p>
        </p:txBody>
      </p:sp>
      <p:sp>
        <p:nvSpPr>
          <p:cNvPr id="4" name="左大括号 3">
            <a:extLst>
              <a:ext uri="{FF2B5EF4-FFF2-40B4-BE49-F238E27FC236}">
                <a16:creationId xmlns:a16="http://schemas.microsoft.com/office/drawing/2014/main" id="{9C58941A-A823-0340-B5F3-90369C428E8A}"/>
              </a:ext>
            </a:extLst>
          </p:cNvPr>
          <p:cNvSpPr/>
          <p:nvPr/>
        </p:nvSpPr>
        <p:spPr bwMode="auto">
          <a:xfrm flipH="1">
            <a:off x="4370189" y="2492896"/>
            <a:ext cx="360040" cy="2016224"/>
          </a:xfrm>
          <a:prstGeom prst="leftBrace">
            <a:avLst>
              <a:gd name="adj1" fmla="val 8333"/>
              <a:gd name="adj2" fmla="val 46810"/>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441405218">
                  <a:custGeom>
                    <a:avLst/>
                    <a:gdLst>
                      <a:gd name="connsiteX0" fmla="*/ 360040 w 360040"/>
                      <a:gd name="connsiteY0" fmla="*/ 2016224 h 2016224"/>
                      <a:gd name="connsiteX1" fmla="*/ 180020 w 360040"/>
                      <a:gd name="connsiteY1" fmla="*/ 1986222 h 2016224"/>
                      <a:gd name="connsiteX2" fmla="*/ 180020 w 360040"/>
                      <a:gd name="connsiteY2" fmla="*/ 1490134 h 2016224"/>
                      <a:gd name="connsiteX3" fmla="*/ 180020 w 360040"/>
                      <a:gd name="connsiteY3" fmla="*/ 973797 h 2016224"/>
                      <a:gd name="connsiteX4" fmla="*/ 0 w 360040"/>
                      <a:gd name="connsiteY4" fmla="*/ 943795 h 2016224"/>
                      <a:gd name="connsiteX5" fmla="*/ 180020 w 360040"/>
                      <a:gd name="connsiteY5" fmla="*/ 913793 h 2016224"/>
                      <a:gd name="connsiteX6" fmla="*/ 180020 w 360040"/>
                      <a:gd name="connsiteY6" fmla="*/ 480735 h 2016224"/>
                      <a:gd name="connsiteX7" fmla="*/ 180020 w 360040"/>
                      <a:gd name="connsiteY7" fmla="*/ 30002 h 2016224"/>
                      <a:gd name="connsiteX8" fmla="*/ 360040 w 360040"/>
                      <a:gd name="connsiteY8" fmla="*/ 0 h 2016224"/>
                      <a:gd name="connsiteX9" fmla="*/ 360040 w 360040"/>
                      <a:gd name="connsiteY9" fmla="*/ 611588 h 2016224"/>
                      <a:gd name="connsiteX10" fmla="*/ 360040 w 360040"/>
                      <a:gd name="connsiteY10" fmla="*/ 1263500 h 2016224"/>
                      <a:gd name="connsiteX11" fmla="*/ 360040 w 360040"/>
                      <a:gd name="connsiteY11" fmla="*/ 2016224 h 2016224"/>
                      <a:gd name="connsiteX0" fmla="*/ 360040 w 360040"/>
                      <a:gd name="connsiteY0" fmla="*/ 2016224 h 2016224"/>
                      <a:gd name="connsiteX1" fmla="*/ 180020 w 360040"/>
                      <a:gd name="connsiteY1" fmla="*/ 1986222 h 2016224"/>
                      <a:gd name="connsiteX2" fmla="*/ 180020 w 360040"/>
                      <a:gd name="connsiteY2" fmla="*/ 1469885 h 2016224"/>
                      <a:gd name="connsiteX3" fmla="*/ 180020 w 360040"/>
                      <a:gd name="connsiteY3" fmla="*/ 973797 h 2016224"/>
                      <a:gd name="connsiteX4" fmla="*/ 0 w 360040"/>
                      <a:gd name="connsiteY4" fmla="*/ 943795 h 2016224"/>
                      <a:gd name="connsiteX5" fmla="*/ 180020 w 360040"/>
                      <a:gd name="connsiteY5" fmla="*/ 913793 h 2016224"/>
                      <a:gd name="connsiteX6" fmla="*/ 180020 w 360040"/>
                      <a:gd name="connsiteY6" fmla="*/ 498411 h 2016224"/>
                      <a:gd name="connsiteX7" fmla="*/ 180020 w 360040"/>
                      <a:gd name="connsiteY7" fmla="*/ 30002 h 2016224"/>
                      <a:gd name="connsiteX8" fmla="*/ 360040 w 360040"/>
                      <a:gd name="connsiteY8" fmla="*/ 0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0" h="2016224" stroke="0" extrusionOk="0">
                        <a:moveTo>
                          <a:pt x="360040" y="2016224"/>
                        </a:moveTo>
                        <a:cubicBezTo>
                          <a:pt x="257975" y="2018168"/>
                          <a:pt x="182425" y="2002267"/>
                          <a:pt x="180020" y="1986222"/>
                        </a:cubicBezTo>
                        <a:cubicBezTo>
                          <a:pt x="173232" y="1782588"/>
                          <a:pt x="156923" y="1735814"/>
                          <a:pt x="180020" y="1490134"/>
                        </a:cubicBezTo>
                        <a:cubicBezTo>
                          <a:pt x="203117" y="1244454"/>
                          <a:pt x="174613" y="1086151"/>
                          <a:pt x="180020" y="973797"/>
                        </a:cubicBezTo>
                        <a:cubicBezTo>
                          <a:pt x="177630" y="959280"/>
                          <a:pt x="111321" y="958272"/>
                          <a:pt x="0" y="943795"/>
                        </a:cubicBezTo>
                        <a:cubicBezTo>
                          <a:pt x="97483" y="946936"/>
                          <a:pt x="178858" y="928643"/>
                          <a:pt x="180020" y="913793"/>
                        </a:cubicBezTo>
                        <a:cubicBezTo>
                          <a:pt x="181683" y="798989"/>
                          <a:pt x="198608" y="668177"/>
                          <a:pt x="180020" y="480735"/>
                        </a:cubicBezTo>
                        <a:cubicBezTo>
                          <a:pt x="161432" y="293293"/>
                          <a:pt x="197131" y="127593"/>
                          <a:pt x="180020" y="30002"/>
                        </a:cubicBezTo>
                        <a:cubicBezTo>
                          <a:pt x="190306" y="12789"/>
                          <a:pt x="263509" y="139"/>
                          <a:pt x="360040" y="0"/>
                        </a:cubicBezTo>
                        <a:cubicBezTo>
                          <a:pt x="371684" y="268266"/>
                          <a:pt x="358258" y="318126"/>
                          <a:pt x="360040" y="611588"/>
                        </a:cubicBezTo>
                        <a:cubicBezTo>
                          <a:pt x="361822" y="905050"/>
                          <a:pt x="349444" y="1005261"/>
                          <a:pt x="360040" y="1263500"/>
                        </a:cubicBezTo>
                        <a:cubicBezTo>
                          <a:pt x="370636" y="1521739"/>
                          <a:pt x="324398" y="1709978"/>
                          <a:pt x="360040" y="2016224"/>
                        </a:cubicBezTo>
                        <a:close/>
                      </a:path>
                      <a:path w="360040" h="2016224" fill="none" extrusionOk="0">
                        <a:moveTo>
                          <a:pt x="360040" y="2016224"/>
                        </a:moveTo>
                        <a:cubicBezTo>
                          <a:pt x="261787" y="2016890"/>
                          <a:pt x="181852" y="2003174"/>
                          <a:pt x="180020" y="1986222"/>
                        </a:cubicBezTo>
                        <a:cubicBezTo>
                          <a:pt x="178899" y="1874903"/>
                          <a:pt x="180631" y="1609636"/>
                          <a:pt x="180020" y="1469885"/>
                        </a:cubicBezTo>
                        <a:cubicBezTo>
                          <a:pt x="179409" y="1330134"/>
                          <a:pt x="201763" y="1204332"/>
                          <a:pt x="180020" y="973797"/>
                        </a:cubicBezTo>
                        <a:cubicBezTo>
                          <a:pt x="171167" y="958036"/>
                          <a:pt x="85730" y="928836"/>
                          <a:pt x="0" y="943795"/>
                        </a:cubicBezTo>
                        <a:cubicBezTo>
                          <a:pt x="98620" y="946575"/>
                          <a:pt x="180633" y="930289"/>
                          <a:pt x="180020" y="913793"/>
                        </a:cubicBezTo>
                        <a:cubicBezTo>
                          <a:pt x="192936" y="762375"/>
                          <a:pt x="189865" y="704917"/>
                          <a:pt x="180020" y="498411"/>
                        </a:cubicBezTo>
                        <a:cubicBezTo>
                          <a:pt x="170175" y="291905"/>
                          <a:pt x="185448" y="221502"/>
                          <a:pt x="180020" y="30002"/>
                        </a:cubicBezTo>
                        <a:cubicBezTo>
                          <a:pt x="190805" y="4701"/>
                          <a:pt x="252175" y="2905"/>
                          <a:pt x="360040"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84E844-7E0B-4F42-886B-53BA6B2E6EFA}"/>
              </a:ext>
            </a:extLst>
          </p:cNvPr>
          <p:cNvSpPr>
            <a:spLocks noGrp="1"/>
          </p:cNvSpPr>
          <p:nvPr>
            <p:ph type="title"/>
          </p:nvPr>
        </p:nvSpPr>
        <p:spPr/>
        <p:txBody>
          <a:bodyPr/>
          <a:lstStyle/>
          <a:p>
            <a:r>
              <a:rPr lang="zh-CN" altLang="en-US" dirty="0"/>
              <a:t>计算单元与 </a:t>
            </a:r>
            <a:r>
              <a:rPr lang="en-US" altLang="zh-CN" dirty="0"/>
              <a:t>SRAM/</a:t>
            </a:r>
            <a:r>
              <a:rPr lang="en-US" altLang="zh-CN" dirty="0" err="1"/>
              <a:t>NoC</a:t>
            </a:r>
            <a:r>
              <a:rPr lang="zh-CN" altLang="en-US" dirty="0"/>
              <a:t> 数据交互</a:t>
            </a:r>
            <a:endParaRPr kumimoji="1" lang="zh-CN" altLang="en-US" dirty="0"/>
          </a:p>
        </p:txBody>
      </p:sp>
      <p:sp>
        <p:nvSpPr>
          <p:cNvPr id="3" name="内容占位符 2">
            <a:extLst>
              <a:ext uri="{FF2B5EF4-FFF2-40B4-BE49-F238E27FC236}">
                <a16:creationId xmlns:a16="http://schemas.microsoft.com/office/drawing/2014/main" id="{E93E4A1F-2973-7045-824C-52D7B6757904}"/>
              </a:ext>
            </a:extLst>
          </p:cNvPr>
          <p:cNvSpPr>
            <a:spLocks noGrp="1"/>
          </p:cNvSpPr>
          <p:nvPr>
            <p:ph sz="half" idx="1"/>
          </p:nvPr>
        </p:nvSpPr>
        <p:spPr>
          <a:xfrm>
            <a:off x="623636" y="1351536"/>
            <a:ext cx="4466634" cy="5042918"/>
          </a:xfrm>
        </p:spPr>
        <p:txBody>
          <a:bodyPr/>
          <a:lstStyle/>
          <a:p>
            <a:r>
              <a:rPr lang="en-US" altLang="zh-CN" sz="1800" dirty="0"/>
              <a:t>SRAM</a:t>
            </a:r>
            <a:r>
              <a:rPr lang="zh-CN" altLang="en-US" sz="1800" dirty="0"/>
              <a:t> 具有大读写带宽，以 </a:t>
            </a:r>
            <a:r>
              <a:rPr lang="en-US" altLang="zh-CN" sz="1800" dirty="0"/>
              <a:t>400 GB/s</a:t>
            </a:r>
            <a:r>
              <a:rPr lang="zh-CN" altLang="en-US" sz="1800" dirty="0"/>
              <a:t> 速度加载并以 </a:t>
            </a:r>
            <a:r>
              <a:rPr lang="en-US" altLang="zh-CN" sz="1800" dirty="0"/>
              <a:t>270 GB/s</a:t>
            </a:r>
            <a:r>
              <a:rPr lang="zh-CN" altLang="en-US" sz="1800" dirty="0"/>
              <a:t> 速度写入。</a:t>
            </a:r>
            <a:r>
              <a:rPr lang="en-US" altLang="zh-CN" sz="1800" dirty="0"/>
              <a:t>DOJO</a:t>
            </a:r>
            <a:r>
              <a:rPr lang="zh-CN" altLang="en-US" sz="1800" dirty="0"/>
              <a:t> </a:t>
            </a:r>
            <a:r>
              <a:rPr lang="en-US" altLang="zh-CN" sz="1800" dirty="0"/>
              <a:t>Core</a:t>
            </a:r>
            <a:r>
              <a:rPr lang="zh-CN" altLang="en-US" sz="1800" dirty="0"/>
              <a:t> 内部指令集具有专用的网络传输指令，通过 </a:t>
            </a:r>
            <a:r>
              <a:rPr lang="en-US" altLang="zh-CN" sz="1800" dirty="0" err="1"/>
              <a:t>NoC</a:t>
            </a:r>
            <a:r>
              <a:rPr lang="zh-CN" altLang="en-US" sz="1800" dirty="0"/>
              <a:t> 路由，可以直接将数据移入或移出其他 </a:t>
            </a:r>
            <a:r>
              <a:rPr lang="en-US" altLang="zh-CN" sz="1800" dirty="0"/>
              <a:t>Core</a:t>
            </a:r>
            <a:r>
              <a:rPr lang="zh-CN" altLang="en-US" sz="1800" dirty="0"/>
              <a:t>  </a:t>
            </a:r>
            <a:r>
              <a:rPr lang="en-US" altLang="zh-CN" sz="1800" dirty="0"/>
              <a:t>SRAM </a:t>
            </a:r>
            <a:r>
              <a:rPr lang="zh-CN" altLang="en-US" sz="1800" dirty="0"/>
              <a:t>存储器。</a:t>
            </a:r>
            <a:endParaRPr lang="en-US" altLang="zh-CN" sz="1800" dirty="0">
              <a:solidFill>
                <a:schemeClr val="tx1">
                  <a:lumMod val="85000"/>
                </a:schemeClr>
              </a:solidFill>
              <a:latin typeface="-apple-system"/>
            </a:endParaRPr>
          </a:p>
          <a:p>
            <a:pPr latinLnBrk="1"/>
            <a:r>
              <a:rPr lang="zh-CN" altLang="en-US" sz="1800" dirty="0"/>
              <a:t>嵌入在该 </a:t>
            </a:r>
            <a:r>
              <a:rPr lang="en-US" altLang="zh-CN" sz="1800" dirty="0"/>
              <a:t>SRAM </a:t>
            </a:r>
            <a:r>
              <a:rPr lang="zh-CN" altLang="en-US" sz="1800" dirty="0"/>
              <a:t>中的是一个列表解析器引擎（</a:t>
            </a:r>
            <a:r>
              <a:rPr lang="en-US" altLang="zh-CN" sz="1800" dirty="0"/>
              <a:t>list parser engine</a:t>
            </a:r>
            <a:r>
              <a:rPr lang="zh-CN" altLang="en-US" sz="1800" dirty="0"/>
              <a:t>），该引擎馈入解码器对和一个收集引擎（</a:t>
            </a:r>
            <a:r>
              <a:rPr lang="en-US" altLang="zh-CN" sz="1800" dirty="0"/>
              <a:t>gather engine</a:t>
            </a:r>
            <a:r>
              <a:rPr lang="zh-CN" altLang="en-US" sz="1800" dirty="0"/>
              <a:t>），馈入向量寄存器文件，可以将信息发送到其他节点或从其他节点获取信息。</a:t>
            </a:r>
            <a:endParaRPr kumimoji="1" lang="zh-CN" altLang="en-US" sz="1600" dirty="0"/>
          </a:p>
        </p:txBody>
      </p:sp>
      <p:pic>
        <p:nvPicPr>
          <p:cNvPr id="4" name="图片 3">
            <a:extLst>
              <a:ext uri="{FF2B5EF4-FFF2-40B4-BE49-F238E27FC236}">
                <a16:creationId xmlns:a16="http://schemas.microsoft.com/office/drawing/2014/main" id="{3995C12B-5E14-804A-81A7-E56114A1D8C8}"/>
              </a:ext>
            </a:extLst>
          </p:cNvPr>
          <p:cNvPicPr>
            <a:picLocks noChangeAspect="1"/>
          </p:cNvPicPr>
          <p:nvPr/>
        </p:nvPicPr>
        <p:blipFill>
          <a:blip r:embed="rId2"/>
          <a:stretch>
            <a:fillRect/>
          </a:stretch>
        </p:blipFill>
        <p:spPr>
          <a:xfrm>
            <a:off x="5090269" y="1249286"/>
            <a:ext cx="6696744" cy="5064483"/>
          </a:xfrm>
          <a:prstGeom prst="rect">
            <a:avLst/>
          </a:prstGeom>
        </p:spPr>
      </p:pic>
    </p:spTree>
    <p:extLst>
      <p:ext uri="{BB962C8B-B14F-4D97-AF65-F5344CB8AC3E}">
        <p14:creationId xmlns:p14="http://schemas.microsoft.com/office/powerpoint/2010/main" val="3124660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9C13CD-035C-5F45-820F-C69842ED142E}"/>
              </a:ext>
            </a:extLst>
          </p:cNvPr>
          <p:cNvSpPr>
            <a:spLocks noGrp="1"/>
          </p:cNvSpPr>
          <p:nvPr>
            <p:ph type="title"/>
          </p:nvPr>
        </p:nvSpPr>
        <p:spPr/>
        <p:txBody>
          <a:bodyPr/>
          <a:lstStyle/>
          <a:p>
            <a:r>
              <a:rPr lang="zh-CN" altLang="en-US" dirty="0"/>
              <a:t>计算单元与 </a:t>
            </a:r>
            <a:r>
              <a:rPr lang="en-US" altLang="zh-CN" dirty="0"/>
              <a:t>SRAM/</a:t>
            </a:r>
            <a:r>
              <a:rPr lang="en-US" altLang="zh-CN" dirty="0" err="1"/>
              <a:t>NoC</a:t>
            </a:r>
            <a:r>
              <a:rPr lang="zh-CN" altLang="en-US" dirty="0"/>
              <a:t> 数据交互</a:t>
            </a:r>
            <a:endParaRPr kumimoji="1" lang="zh-CN" altLang="en-US" dirty="0"/>
          </a:p>
        </p:txBody>
      </p:sp>
      <p:sp>
        <p:nvSpPr>
          <p:cNvPr id="3" name="内容占位符 2">
            <a:extLst>
              <a:ext uri="{FF2B5EF4-FFF2-40B4-BE49-F238E27FC236}">
                <a16:creationId xmlns:a16="http://schemas.microsoft.com/office/drawing/2014/main" id="{8F828AF2-7803-1845-BA2F-02AB325B8A22}"/>
              </a:ext>
            </a:extLst>
          </p:cNvPr>
          <p:cNvSpPr>
            <a:spLocks noGrp="1"/>
          </p:cNvSpPr>
          <p:nvPr>
            <p:ph sz="half" idx="1"/>
          </p:nvPr>
        </p:nvSpPr>
        <p:spPr>
          <a:xfrm>
            <a:off x="623636" y="1351536"/>
            <a:ext cx="4322618" cy="5042918"/>
          </a:xfrm>
        </p:spPr>
        <p:txBody>
          <a:bodyPr/>
          <a:lstStyle/>
          <a:p>
            <a:r>
              <a:rPr lang="en-US" altLang="zh-CN" dirty="0"/>
              <a:t>DOJO D1 </a:t>
            </a:r>
            <a:r>
              <a:rPr lang="zh-CN" altLang="en-US" dirty="0"/>
              <a:t>不会在 </a:t>
            </a:r>
            <a:r>
              <a:rPr lang="en-US" altLang="zh-CN" dirty="0"/>
              <a:t>DDR </a:t>
            </a:r>
            <a:r>
              <a:rPr lang="zh-CN" altLang="en-US" dirty="0"/>
              <a:t>和 </a:t>
            </a:r>
            <a:r>
              <a:rPr lang="en-US" altLang="zh-CN" dirty="0"/>
              <a:t>PCIe </a:t>
            </a:r>
            <a:r>
              <a:rPr lang="zh-CN" altLang="en-US" dirty="0"/>
              <a:t>控制器上花费空间。大部分裸片都被大量 </a:t>
            </a:r>
            <a:r>
              <a:rPr lang="en-US" altLang="zh-CN" dirty="0"/>
              <a:t>Dojo </a:t>
            </a:r>
            <a:r>
              <a:rPr lang="zh-CN" altLang="en-US" dirty="0"/>
              <a:t>核心占据，除了外部设计用于与相邻裸片接口的定制 </a:t>
            </a:r>
            <a:r>
              <a:rPr lang="en-US" altLang="zh-CN" dirty="0"/>
              <a:t>IO </a:t>
            </a:r>
            <a:r>
              <a:rPr lang="zh-CN" altLang="en-US" dirty="0"/>
              <a:t>连接器。</a:t>
            </a:r>
          </a:p>
          <a:p>
            <a:r>
              <a:rPr lang="en-US" altLang="zh-CN" dirty="0"/>
              <a:t>DOJO </a:t>
            </a:r>
            <a:r>
              <a:rPr lang="zh-CN" altLang="en-US" dirty="0"/>
              <a:t>不会尝试跨内核保持缓存一致性，并且不会将任何 </a:t>
            </a:r>
            <a:r>
              <a:rPr lang="en-US" altLang="zh-CN" dirty="0"/>
              <a:t>SRAM </a:t>
            </a:r>
            <a:r>
              <a:rPr lang="zh-CN" altLang="en-US" dirty="0"/>
              <a:t>用于窥探过滤。</a:t>
            </a:r>
          </a:p>
          <a:p>
            <a:br>
              <a:rPr lang="zh-CN" altLang="en-US" dirty="0"/>
            </a:br>
            <a:endParaRPr lang="zh-CN" altLang="en-US" dirty="0"/>
          </a:p>
          <a:p>
            <a:br>
              <a:rPr lang="zh-CN" altLang="en-US" dirty="0"/>
            </a:br>
            <a:endParaRPr kumimoji="1" lang="zh-CN" altLang="en-US" dirty="0"/>
          </a:p>
        </p:txBody>
      </p:sp>
      <p:pic>
        <p:nvPicPr>
          <p:cNvPr id="4" name="图片 3">
            <a:extLst>
              <a:ext uri="{FF2B5EF4-FFF2-40B4-BE49-F238E27FC236}">
                <a16:creationId xmlns:a16="http://schemas.microsoft.com/office/drawing/2014/main" id="{CAE99E11-08DB-AD40-B454-F3FB10CCD353}"/>
              </a:ext>
            </a:extLst>
          </p:cNvPr>
          <p:cNvPicPr>
            <a:picLocks noChangeAspect="1"/>
          </p:cNvPicPr>
          <p:nvPr/>
        </p:nvPicPr>
        <p:blipFill>
          <a:blip r:embed="rId2"/>
          <a:stretch>
            <a:fillRect/>
          </a:stretch>
        </p:blipFill>
        <p:spPr>
          <a:xfrm>
            <a:off x="5107108" y="1712995"/>
            <a:ext cx="6480000" cy="4320000"/>
          </a:xfrm>
          <a:prstGeom prst="rect">
            <a:avLst/>
          </a:prstGeom>
        </p:spPr>
      </p:pic>
    </p:spTree>
    <p:extLst>
      <p:ext uri="{BB962C8B-B14F-4D97-AF65-F5344CB8AC3E}">
        <p14:creationId xmlns:p14="http://schemas.microsoft.com/office/powerpoint/2010/main" val="3965019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A7122B5-CFA8-B047-BCB7-890B6E702DE6}"/>
              </a:ext>
            </a:extLst>
          </p:cNvPr>
          <p:cNvPicPr>
            <a:picLocks noChangeAspect="1"/>
          </p:cNvPicPr>
          <p:nvPr/>
        </p:nvPicPr>
        <p:blipFill>
          <a:blip r:embed="rId2"/>
          <a:stretch>
            <a:fillRect/>
          </a:stretch>
        </p:blipFill>
        <p:spPr>
          <a:xfrm>
            <a:off x="1145190" y="1831698"/>
            <a:ext cx="9906381" cy="4621638"/>
          </a:xfrm>
          <a:prstGeom prst="rect">
            <a:avLst/>
          </a:prstGeom>
        </p:spPr>
      </p:pic>
      <p:sp>
        <p:nvSpPr>
          <p:cNvPr id="2" name="标题 1">
            <a:extLst>
              <a:ext uri="{FF2B5EF4-FFF2-40B4-BE49-F238E27FC236}">
                <a16:creationId xmlns:a16="http://schemas.microsoft.com/office/drawing/2014/main" id="{9E23961B-E128-A544-A584-EBA1BDBF12A2}"/>
              </a:ext>
            </a:extLst>
          </p:cNvPr>
          <p:cNvSpPr>
            <a:spLocks noGrp="1"/>
          </p:cNvSpPr>
          <p:nvPr>
            <p:ph type="title"/>
          </p:nvPr>
        </p:nvSpPr>
        <p:spPr/>
        <p:txBody>
          <a:bodyPr/>
          <a:lstStyle/>
          <a:p>
            <a:r>
              <a:rPr lang="zh-CN" altLang="en-US" dirty="0"/>
              <a:t>列表解析</a:t>
            </a:r>
            <a:endParaRPr kumimoji="1" lang="zh-CN" altLang="en-US" dirty="0"/>
          </a:p>
        </p:txBody>
      </p:sp>
      <p:sp>
        <p:nvSpPr>
          <p:cNvPr id="3" name="内容占位符 2">
            <a:extLst>
              <a:ext uri="{FF2B5EF4-FFF2-40B4-BE49-F238E27FC236}">
                <a16:creationId xmlns:a16="http://schemas.microsoft.com/office/drawing/2014/main" id="{F60C173A-361F-2048-9D3E-EE7913A9D796}"/>
              </a:ext>
            </a:extLst>
          </p:cNvPr>
          <p:cNvSpPr>
            <a:spLocks noGrp="1"/>
          </p:cNvSpPr>
          <p:nvPr>
            <p:ph sz="half" idx="1"/>
          </p:nvPr>
        </p:nvSpPr>
        <p:spPr>
          <a:xfrm>
            <a:off x="609654" y="1111618"/>
            <a:ext cx="10963473" cy="589190"/>
          </a:xfrm>
        </p:spPr>
        <p:txBody>
          <a:bodyPr/>
          <a:lstStyle/>
          <a:p>
            <a:r>
              <a:rPr lang="zh-CN" altLang="en-US" dirty="0"/>
              <a:t>一种封装不同数据位的方法，以便可以在系统中的 </a:t>
            </a:r>
            <a:r>
              <a:rPr lang="en-US" altLang="zh-CN" dirty="0"/>
              <a:t>DOJO</a:t>
            </a:r>
            <a:r>
              <a:rPr lang="zh-CN" altLang="en-US" dirty="0"/>
              <a:t> </a:t>
            </a:r>
            <a:r>
              <a:rPr lang="en-US" altLang="zh-CN" dirty="0"/>
              <a:t>Core</a:t>
            </a:r>
            <a:r>
              <a:rPr lang="zh-CN" altLang="en-US" dirty="0"/>
              <a:t> 之间高效传输。</a:t>
            </a:r>
            <a:br>
              <a:rPr lang="zh-CN" altLang="en-US" dirty="0"/>
            </a:br>
            <a:endParaRPr lang="zh-CN" altLang="en-US" dirty="0"/>
          </a:p>
          <a:p>
            <a:endParaRPr kumimoji="1" lang="zh-CN" altLang="en-US" dirty="0"/>
          </a:p>
        </p:txBody>
      </p:sp>
    </p:spTree>
    <p:extLst>
      <p:ext uri="{BB962C8B-B14F-4D97-AF65-F5344CB8AC3E}">
        <p14:creationId xmlns:p14="http://schemas.microsoft.com/office/powerpoint/2010/main" val="3589467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70A574-8177-5F45-9356-94E07C05B77C}"/>
              </a:ext>
            </a:extLst>
          </p:cNvPr>
          <p:cNvSpPr>
            <a:spLocks noGrp="1"/>
          </p:cNvSpPr>
          <p:nvPr>
            <p:ph type="title"/>
          </p:nvPr>
        </p:nvSpPr>
        <p:spPr/>
        <p:txBody>
          <a:bodyPr/>
          <a:lstStyle/>
          <a:p>
            <a:r>
              <a:rPr lang="zh-CN" altLang="en-US" dirty="0"/>
              <a:t>系统内存存取</a:t>
            </a:r>
            <a:endParaRPr kumimoji="1" lang="zh-CN" altLang="en-US" dirty="0"/>
          </a:p>
        </p:txBody>
      </p:sp>
      <p:sp>
        <p:nvSpPr>
          <p:cNvPr id="3" name="内容占位符 2">
            <a:extLst>
              <a:ext uri="{FF2B5EF4-FFF2-40B4-BE49-F238E27FC236}">
                <a16:creationId xmlns:a16="http://schemas.microsoft.com/office/drawing/2014/main" id="{202344B7-5C17-5848-B7E4-926E6907C65C}"/>
              </a:ext>
            </a:extLst>
          </p:cNvPr>
          <p:cNvSpPr>
            <a:spLocks noGrp="1"/>
          </p:cNvSpPr>
          <p:nvPr>
            <p:ph sz="half" idx="1"/>
          </p:nvPr>
        </p:nvSpPr>
        <p:spPr>
          <a:xfrm>
            <a:off x="623636" y="1351536"/>
            <a:ext cx="4538642" cy="5042918"/>
          </a:xfrm>
        </p:spPr>
        <p:txBody>
          <a:bodyPr/>
          <a:lstStyle/>
          <a:p>
            <a:r>
              <a:rPr lang="zh-CN" altLang="en-US" sz="1800" dirty="0"/>
              <a:t>系统内存中，</a:t>
            </a:r>
            <a:r>
              <a:rPr lang="en-US" altLang="zh-CN" sz="1800" dirty="0"/>
              <a:t>DOJO </a:t>
            </a:r>
            <a:r>
              <a:rPr lang="zh-CN" altLang="en-US" sz="1800" dirty="0"/>
              <a:t>芯片并不直接连接到内存。相反，其连接到配备 </a:t>
            </a:r>
            <a:r>
              <a:rPr lang="en-US" altLang="zh-CN" sz="1800" dirty="0"/>
              <a:t>HBM DIP</a:t>
            </a:r>
            <a:r>
              <a:rPr lang="zh-CN" altLang="en-US" sz="1800" dirty="0"/>
              <a:t> 上。这些接口处理器还负责与主机系统通信。</a:t>
            </a:r>
          </a:p>
          <a:p>
            <a:r>
              <a:rPr lang="zh-CN" altLang="en-US" sz="1800" dirty="0"/>
              <a:t>系统内存可以跨 </a:t>
            </a:r>
            <a:r>
              <a:rPr lang="en-US" altLang="zh-CN" sz="1800" dirty="0"/>
              <a:t>Tile </a:t>
            </a:r>
            <a:r>
              <a:rPr lang="zh-CN" altLang="en-US" sz="1800" dirty="0"/>
              <a:t>边界从每个芯片边缘传输 </a:t>
            </a:r>
            <a:r>
              <a:rPr lang="en-US" altLang="zh-CN" sz="1800" dirty="0"/>
              <a:t>900 GB/s</a:t>
            </a:r>
            <a:r>
              <a:rPr lang="zh-CN" altLang="en-US" sz="1800" dirty="0"/>
              <a:t>，这意味着可以以 </a:t>
            </a:r>
            <a:r>
              <a:rPr lang="en-US" altLang="zh-CN" sz="1800" dirty="0"/>
              <a:t>4.5 TB/s </a:t>
            </a:r>
            <a:r>
              <a:rPr lang="zh-CN" altLang="en-US" sz="1800" dirty="0"/>
              <a:t>的链路带宽访问接口处理器及其 </a:t>
            </a:r>
            <a:r>
              <a:rPr lang="en-US" altLang="zh-CN" sz="1800" dirty="0"/>
              <a:t>HBM</a:t>
            </a:r>
            <a:r>
              <a:rPr lang="zh-CN" altLang="en-US" sz="1800" dirty="0"/>
              <a:t>。</a:t>
            </a:r>
            <a:endParaRPr lang="en-US" altLang="zh-CN" sz="1800" dirty="0"/>
          </a:p>
        </p:txBody>
      </p:sp>
      <p:pic>
        <p:nvPicPr>
          <p:cNvPr id="4" name="图片 3">
            <a:extLst>
              <a:ext uri="{FF2B5EF4-FFF2-40B4-BE49-F238E27FC236}">
                <a16:creationId xmlns:a16="http://schemas.microsoft.com/office/drawing/2014/main" id="{A5597E98-3E99-4142-B7E7-A08FB8DDBC36}"/>
              </a:ext>
            </a:extLst>
          </p:cNvPr>
          <p:cNvPicPr>
            <a:picLocks noChangeAspect="1"/>
          </p:cNvPicPr>
          <p:nvPr/>
        </p:nvPicPr>
        <p:blipFill>
          <a:blip r:embed="rId2"/>
          <a:stretch>
            <a:fillRect/>
          </a:stretch>
        </p:blipFill>
        <p:spPr>
          <a:xfrm>
            <a:off x="5829839" y="1250161"/>
            <a:ext cx="5760000" cy="5136441"/>
          </a:xfrm>
          <a:prstGeom prst="rect">
            <a:avLst/>
          </a:prstGeom>
        </p:spPr>
      </p:pic>
    </p:spTree>
    <p:extLst>
      <p:ext uri="{BB962C8B-B14F-4D97-AF65-F5344CB8AC3E}">
        <p14:creationId xmlns:p14="http://schemas.microsoft.com/office/powerpoint/2010/main" val="557179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ABCF2CB-9ADF-D64E-8F6C-29E906FBEB9A}"/>
              </a:ext>
            </a:extLst>
          </p:cNvPr>
          <p:cNvSpPr>
            <a:spLocks noGrp="1"/>
          </p:cNvSpPr>
          <p:nvPr>
            <p:ph type="title"/>
          </p:nvPr>
        </p:nvSpPr>
        <p:spPr/>
        <p:txBody>
          <a:bodyPr/>
          <a:lstStyle/>
          <a:p>
            <a:r>
              <a:rPr lang="zh-CN" altLang="en-US" dirty="0"/>
              <a:t>系统内存存取</a:t>
            </a:r>
          </a:p>
        </p:txBody>
      </p:sp>
      <p:sp>
        <p:nvSpPr>
          <p:cNvPr id="5" name="内容占位符 4">
            <a:extLst>
              <a:ext uri="{FF2B5EF4-FFF2-40B4-BE49-F238E27FC236}">
                <a16:creationId xmlns:a16="http://schemas.microsoft.com/office/drawing/2014/main" id="{EDFDBE4D-9CF8-4948-B9D0-A692B1D1E3BC}"/>
              </a:ext>
            </a:extLst>
          </p:cNvPr>
          <p:cNvSpPr>
            <a:spLocks noGrp="1"/>
          </p:cNvSpPr>
          <p:nvPr>
            <p:ph sz="half" idx="1"/>
          </p:nvPr>
        </p:nvSpPr>
        <p:spPr/>
        <p:txBody>
          <a:bodyPr/>
          <a:lstStyle/>
          <a:p>
            <a:r>
              <a:rPr lang="zh-CN" altLang="en-US" sz="1800" dirty="0"/>
              <a:t>单个 </a:t>
            </a:r>
            <a:r>
              <a:rPr lang="en-US" altLang="zh-CN" sz="1800" dirty="0"/>
              <a:t>DOJO </a:t>
            </a:r>
            <a:r>
              <a:rPr lang="zh-CN" altLang="en-US" sz="1800" dirty="0"/>
              <a:t>芯片不能自给自足，它没有 </a:t>
            </a:r>
            <a:r>
              <a:rPr lang="en-US" altLang="zh-CN" sz="1800" dirty="0"/>
              <a:t>DDR </a:t>
            </a:r>
            <a:r>
              <a:rPr lang="zh-CN" altLang="en-US" sz="1800" dirty="0"/>
              <a:t>或 </a:t>
            </a:r>
            <a:r>
              <a:rPr lang="en-US" altLang="zh-CN" sz="1800" dirty="0"/>
              <a:t>PCIe </a:t>
            </a:r>
            <a:r>
              <a:rPr lang="zh-CN" altLang="en-US" sz="1800" dirty="0"/>
              <a:t>控制器。因此在 </a:t>
            </a:r>
            <a:r>
              <a:rPr lang="en-US" altLang="zh-CN" sz="1800" dirty="0"/>
              <a:t>die </a:t>
            </a:r>
            <a:r>
              <a:rPr lang="zh-CN" altLang="en-US" sz="1800" dirty="0"/>
              <a:t>边缘周围有 </a:t>
            </a:r>
            <a:r>
              <a:rPr lang="en-US" altLang="zh-CN" sz="1800" dirty="0"/>
              <a:t>IO </a:t>
            </a:r>
            <a:r>
              <a:rPr lang="zh-CN" altLang="en-US" sz="1800" dirty="0"/>
              <a:t>接口，可以让 </a:t>
            </a:r>
            <a:r>
              <a:rPr lang="en-US" altLang="zh-CN" sz="1800" dirty="0"/>
              <a:t>die </a:t>
            </a:r>
            <a:r>
              <a:rPr lang="zh-CN" altLang="en-US" sz="1800" dirty="0"/>
              <a:t>与相邻的 </a:t>
            </a:r>
            <a:r>
              <a:rPr lang="en-US" altLang="zh-CN" sz="1800" dirty="0"/>
              <a:t>die </a:t>
            </a:r>
            <a:r>
              <a:rPr lang="zh-CN" altLang="en-US" sz="1800" dirty="0"/>
              <a:t>进行通信，延迟约为 </a:t>
            </a:r>
            <a:r>
              <a:rPr lang="en-US" altLang="zh-CN" sz="1800" dirty="0"/>
              <a:t>100 ns</a:t>
            </a:r>
            <a:r>
              <a:rPr lang="zh-CN" altLang="en-US" sz="1800" dirty="0"/>
              <a:t>。</a:t>
            </a:r>
            <a:endParaRPr lang="en-US" altLang="zh-CN" sz="1800" dirty="0"/>
          </a:p>
          <a:p>
            <a:r>
              <a:rPr lang="zh-CN" altLang="en-US" sz="1800" dirty="0"/>
              <a:t>理论上，最小的功能性 </a:t>
            </a:r>
            <a:r>
              <a:rPr lang="en-US" altLang="zh-CN" sz="1800" dirty="0"/>
              <a:t>DOJO </a:t>
            </a:r>
            <a:r>
              <a:rPr lang="zh-CN" altLang="en-US" sz="1800" dirty="0"/>
              <a:t>部署将涉及一个 </a:t>
            </a:r>
            <a:r>
              <a:rPr lang="en-US" altLang="zh-CN" sz="1800" dirty="0"/>
              <a:t>DOJO D1</a:t>
            </a:r>
            <a:r>
              <a:rPr lang="zh-CN" altLang="en-US" sz="1800" dirty="0"/>
              <a:t>、一个接口处理器卡和一个主机系统。但特斯拉将 </a:t>
            </a:r>
            <a:r>
              <a:rPr lang="en-US" altLang="zh-CN" sz="1800" dirty="0"/>
              <a:t>DOJO die</a:t>
            </a:r>
            <a:r>
              <a:rPr lang="zh-CN" altLang="en-US" sz="1800" dirty="0"/>
              <a:t> 部署在每个包含 </a:t>
            </a:r>
            <a:r>
              <a:rPr lang="en-US" altLang="zh-CN" sz="1800" dirty="0"/>
              <a:t>25 </a:t>
            </a:r>
            <a:r>
              <a:rPr lang="zh-CN" altLang="en-US" sz="1800" dirty="0"/>
              <a:t>个 </a:t>
            </a:r>
            <a:r>
              <a:rPr lang="en-US" altLang="zh-CN" sz="1800" dirty="0"/>
              <a:t>die</a:t>
            </a:r>
            <a:r>
              <a:rPr lang="zh-CN" altLang="en-US" sz="1800" dirty="0"/>
              <a:t> 模块中；</a:t>
            </a:r>
            <a:r>
              <a:rPr lang="en-US" altLang="zh-CN" sz="1800" dirty="0"/>
              <a:t>DOJO D1 die</a:t>
            </a:r>
            <a:r>
              <a:rPr lang="zh-CN" altLang="en-US" sz="1800" dirty="0"/>
              <a:t> 专门设计用于超级计算机的构建块。</a:t>
            </a:r>
          </a:p>
        </p:txBody>
      </p:sp>
      <p:pic>
        <p:nvPicPr>
          <p:cNvPr id="6" name="图片 5">
            <a:extLst>
              <a:ext uri="{FF2B5EF4-FFF2-40B4-BE49-F238E27FC236}">
                <a16:creationId xmlns:a16="http://schemas.microsoft.com/office/drawing/2014/main" id="{C522E107-2914-404E-B8BE-126E935DE0F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353965" y="3356992"/>
            <a:ext cx="6982696" cy="2959033"/>
          </a:xfrm>
          <a:prstGeom prst="roundRect">
            <a:avLst>
              <a:gd name="adj" fmla="val 29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80290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指令与数据格式</a:t>
            </a:r>
            <a:endParaRPr kumimoji="1" lang="en-US" altLang="zh-CN" sz="9600" b="1"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132757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1A8194-A2F4-FD45-83B1-2CFD6D33C6C8}"/>
              </a:ext>
            </a:extLst>
          </p:cNvPr>
          <p:cNvSpPr>
            <a:spLocks noGrp="1"/>
          </p:cNvSpPr>
          <p:nvPr>
            <p:ph type="title"/>
          </p:nvPr>
        </p:nvSpPr>
        <p:spPr/>
        <p:txBody>
          <a:bodyPr/>
          <a:lstStyle/>
          <a:p>
            <a:r>
              <a:rPr kumimoji="1" lang="en-US" altLang="zh-CN" dirty="0"/>
              <a:t>DOJO</a:t>
            </a:r>
            <a:r>
              <a:rPr kumimoji="1" lang="zh-CN" altLang="en-US" dirty="0"/>
              <a:t> 指令集</a:t>
            </a:r>
          </a:p>
        </p:txBody>
      </p:sp>
      <p:sp>
        <p:nvSpPr>
          <p:cNvPr id="3" name="内容占位符 2">
            <a:extLst>
              <a:ext uri="{FF2B5EF4-FFF2-40B4-BE49-F238E27FC236}">
                <a16:creationId xmlns:a16="http://schemas.microsoft.com/office/drawing/2014/main" id="{3C208A90-7A5C-B345-967D-C1F9F5F53023}"/>
              </a:ext>
            </a:extLst>
          </p:cNvPr>
          <p:cNvSpPr>
            <a:spLocks noGrp="1"/>
          </p:cNvSpPr>
          <p:nvPr>
            <p:ph sz="half" idx="1"/>
          </p:nvPr>
        </p:nvSpPr>
        <p:spPr>
          <a:xfrm>
            <a:off x="623635" y="1124744"/>
            <a:ext cx="10963473" cy="4032448"/>
          </a:xfrm>
        </p:spPr>
        <p:txBody>
          <a:bodyPr/>
          <a:lstStyle/>
          <a:p>
            <a:pPr marL="0" indent="0" latinLnBrk="1">
              <a:spcAft>
                <a:spcPts val="1000"/>
              </a:spcAft>
              <a:buNone/>
            </a:pPr>
            <a:r>
              <a:rPr lang="en-US" altLang="zh-CN" sz="1600" dirty="0"/>
              <a:t>D1</a:t>
            </a:r>
            <a:r>
              <a:rPr lang="zh-CN" altLang="en-US" sz="1600" dirty="0"/>
              <a:t>指令集支持 </a:t>
            </a:r>
            <a:r>
              <a:rPr lang="en-US" altLang="zh-CN" sz="1600" dirty="0"/>
              <a:t>64 </a:t>
            </a:r>
            <a:r>
              <a:rPr lang="zh-CN" altLang="en-US" sz="1600" dirty="0"/>
              <a:t>位标量指令和 </a:t>
            </a:r>
            <a:r>
              <a:rPr lang="en-US" altLang="zh-CN" sz="1600" dirty="0"/>
              <a:t>64</a:t>
            </a:r>
            <a:r>
              <a:rPr lang="zh-CN" altLang="en-US" sz="1600" dirty="0"/>
              <a:t>字节 </a:t>
            </a:r>
            <a:r>
              <a:rPr lang="en-US" altLang="zh-CN" sz="1600" dirty="0"/>
              <a:t>SIMD </a:t>
            </a:r>
            <a:r>
              <a:rPr lang="zh-CN" altLang="en-US" sz="1600" dirty="0"/>
              <a:t>指令，包括网络传输与同步原语和机器学习</a:t>
            </a:r>
            <a:r>
              <a:rPr lang="en-US" altLang="zh-CN" sz="1600" dirty="0"/>
              <a:t>/</a:t>
            </a:r>
            <a:r>
              <a:rPr lang="zh-CN" altLang="en-US" sz="1600" dirty="0"/>
              <a:t>深度学习相关的专用原语（例如</a:t>
            </a:r>
            <a:r>
              <a:rPr lang="en-US" altLang="zh-CN" sz="1600" dirty="0"/>
              <a:t>8x8</a:t>
            </a:r>
            <a:r>
              <a:rPr lang="zh-CN" altLang="en-US" sz="1600" dirty="0"/>
              <a:t>矩阵计算）。并支持信号量（</a:t>
            </a:r>
            <a:r>
              <a:rPr lang="en-US" altLang="zh-CN" sz="1600" dirty="0"/>
              <a:t>semaphore</a:t>
            </a:r>
            <a:r>
              <a:rPr lang="zh-CN" altLang="en-US" sz="1600" dirty="0"/>
              <a:t>）和屏障约束（ </a:t>
            </a:r>
            <a:r>
              <a:rPr lang="en-US" altLang="zh-CN" sz="1600" dirty="0"/>
              <a:t>barrier constraints</a:t>
            </a:r>
            <a:r>
              <a:rPr lang="zh-CN" altLang="en-US" sz="1600" dirty="0"/>
              <a:t>），这是使内存操作符合指令不仅在 </a:t>
            </a:r>
            <a:r>
              <a:rPr lang="en-US" altLang="zh-CN" sz="1600" dirty="0"/>
              <a:t>D1 </a:t>
            </a:r>
            <a:r>
              <a:rPr lang="zh-CN" altLang="en-US" sz="1600" dirty="0"/>
              <a:t>内核中运行，而且在 </a:t>
            </a:r>
            <a:r>
              <a:rPr lang="en-US" altLang="zh-CN" sz="1600" dirty="0"/>
              <a:t>D1 </a:t>
            </a:r>
            <a:r>
              <a:rPr lang="zh-CN" altLang="en-US" sz="1600" dirty="0"/>
              <a:t>内核的集合中运行：</a:t>
            </a:r>
            <a:endParaRPr lang="en-US" altLang="zh-CN" sz="1600" dirty="0"/>
          </a:p>
          <a:p>
            <a:pPr marL="342900" indent="-342900" latinLnBrk="1">
              <a:spcAft>
                <a:spcPts val="1000"/>
              </a:spcAft>
              <a:buFont typeface="+mj-lt"/>
              <a:buAutoNum type="arabicPeriod"/>
            </a:pPr>
            <a:r>
              <a:rPr lang="zh-CN" altLang="en-US" sz="1600" dirty="0"/>
              <a:t>至于特定于 </a:t>
            </a:r>
            <a:r>
              <a:rPr lang="en-US" altLang="zh-CN" sz="1600" dirty="0"/>
              <a:t>ML </a:t>
            </a:r>
            <a:r>
              <a:rPr lang="zh-CN" altLang="en-US" sz="1600" dirty="0"/>
              <a:t>的指令，</a:t>
            </a:r>
            <a:r>
              <a:rPr lang="en-US" altLang="zh-CN" sz="1600" dirty="0"/>
              <a:t>DOJO</a:t>
            </a:r>
            <a:r>
              <a:rPr lang="zh-CN" altLang="en-US" sz="1600" dirty="0"/>
              <a:t> 定义了包括 </a:t>
            </a:r>
            <a:r>
              <a:rPr lang="en-US" altLang="zh-CN" sz="1600" dirty="0"/>
              <a:t>shuffle</a:t>
            </a:r>
            <a:r>
              <a:rPr lang="zh-CN" altLang="en-US" sz="1600" dirty="0"/>
              <a:t>、</a:t>
            </a:r>
            <a:r>
              <a:rPr lang="en-US" altLang="zh-CN" sz="1600" dirty="0"/>
              <a:t>transpose </a:t>
            </a:r>
            <a:r>
              <a:rPr lang="zh-CN" altLang="en-US" sz="1600" dirty="0"/>
              <a:t>、</a:t>
            </a:r>
            <a:r>
              <a:rPr lang="en-US" altLang="zh-CN" sz="1600" dirty="0"/>
              <a:t> padding</a:t>
            </a:r>
            <a:r>
              <a:rPr lang="zh-CN" altLang="en-US" sz="1600" dirty="0"/>
              <a:t>、</a:t>
            </a:r>
            <a:r>
              <a:rPr lang="en-US" altLang="zh-CN" sz="1600" dirty="0"/>
              <a:t>convert </a:t>
            </a:r>
            <a:r>
              <a:rPr lang="zh-CN" altLang="en-US" sz="1600" dirty="0"/>
              <a:t>等数学操作的指令，以及随机舍入（ </a:t>
            </a:r>
            <a:r>
              <a:rPr lang="en-US" altLang="zh-CN" sz="1600" dirty="0"/>
              <a:t>stochastic rounding </a:t>
            </a:r>
            <a:r>
              <a:rPr lang="zh-CN" altLang="en-US" sz="1600" dirty="0"/>
              <a:t>）相关指令；晶体管中，核心还进行随机舍入（ </a:t>
            </a:r>
            <a:r>
              <a:rPr lang="en-US" altLang="zh-CN" sz="1600" dirty="0"/>
              <a:t>stochastic rounding </a:t>
            </a:r>
            <a:r>
              <a:rPr lang="zh-CN" altLang="en-US" sz="1600" dirty="0"/>
              <a:t>），可以进行隐式 </a:t>
            </a:r>
            <a:r>
              <a:rPr lang="en-US" altLang="zh-CN" sz="1600" dirty="0"/>
              <a:t>2D </a:t>
            </a:r>
            <a:r>
              <a:rPr lang="zh-CN" altLang="en-US" sz="1600" dirty="0"/>
              <a:t>填充（</a:t>
            </a:r>
            <a:r>
              <a:rPr lang="en-US" altLang="zh-CN" sz="1600" dirty="0"/>
              <a:t>implicit 2D padding</a:t>
            </a:r>
            <a:r>
              <a:rPr lang="zh-CN" altLang="en-US" sz="1600" dirty="0"/>
              <a:t>），即通常通过在一条数据的两侧添加零来调整张量来完成。</a:t>
            </a:r>
          </a:p>
          <a:p>
            <a:pPr marL="342900" indent="-342900" latinLnBrk="1">
              <a:spcAft>
                <a:spcPts val="1000"/>
              </a:spcAft>
              <a:buFont typeface="+mj-lt"/>
              <a:buAutoNum type="arabicPeriod"/>
            </a:pPr>
            <a:r>
              <a:rPr lang="zh-CN" altLang="en-US" sz="1600" dirty="0"/>
              <a:t>在网络数据传输和同步原语方面，支持从本地存储（</a:t>
            </a:r>
            <a:r>
              <a:rPr lang="en-US" altLang="zh-CN" sz="1600" dirty="0"/>
              <a:t>SRAM</a:t>
            </a:r>
            <a:r>
              <a:rPr lang="zh-CN" altLang="en-US" sz="1600" dirty="0"/>
              <a:t>）到远程存储传输数据的指令原语（</a:t>
            </a:r>
            <a:r>
              <a:rPr lang="en-US" altLang="zh-CN" sz="1600" dirty="0"/>
              <a:t>Primitives</a:t>
            </a:r>
            <a:r>
              <a:rPr lang="zh-CN" altLang="en-US" sz="1600" dirty="0"/>
              <a:t>），以及信号量（</a:t>
            </a:r>
            <a:r>
              <a:rPr lang="en-US" altLang="zh-CN" sz="1600" dirty="0"/>
              <a:t>Semaphore</a:t>
            </a:r>
            <a:r>
              <a:rPr lang="zh-CN" altLang="en-US" sz="1600" dirty="0"/>
              <a:t>）和屏障约束（ </a:t>
            </a:r>
            <a:r>
              <a:rPr lang="en-US" altLang="zh-CN" sz="1600" dirty="0"/>
              <a:t>Barrier constraints</a:t>
            </a:r>
            <a:r>
              <a:rPr lang="zh-CN" altLang="en-US" sz="1600" dirty="0"/>
              <a:t>）。这可以使</a:t>
            </a:r>
            <a:r>
              <a:rPr lang="en-US" altLang="zh-CN" sz="1600" dirty="0"/>
              <a:t>D1</a:t>
            </a:r>
            <a:r>
              <a:rPr lang="zh-CN" altLang="en-US" sz="1600" dirty="0"/>
              <a:t>支持多线程，其存储操作指令可以在多个 </a:t>
            </a:r>
            <a:r>
              <a:rPr lang="en-US" altLang="zh-CN" sz="1600" dirty="0"/>
              <a:t>D1 </a:t>
            </a:r>
            <a:r>
              <a:rPr lang="zh-CN" altLang="en-US" sz="1600" dirty="0"/>
              <a:t>内核中运行。</a:t>
            </a:r>
          </a:p>
        </p:txBody>
      </p:sp>
      <p:graphicFrame>
        <p:nvGraphicFramePr>
          <p:cNvPr id="4" name="表格 3">
            <a:extLst>
              <a:ext uri="{FF2B5EF4-FFF2-40B4-BE49-F238E27FC236}">
                <a16:creationId xmlns:a16="http://schemas.microsoft.com/office/drawing/2014/main" id="{08D39E7E-980B-C843-BE4B-0BB2A085EF31}"/>
              </a:ext>
            </a:extLst>
          </p:cNvPr>
          <p:cNvGraphicFramePr>
            <a:graphicFrameLocks noGrp="1"/>
          </p:cNvGraphicFramePr>
          <p:nvPr>
            <p:extLst>
              <p:ext uri="{D42A27DB-BD31-4B8C-83A1-F6EECF244321}">
                <p14:modId xmlns:p14="http://schemas.microsoft.com/office/powerpoint/2010/main" val="4145337304"/>
              </p:ext>
            </p:extLst>
          </p:nvPr>
        </p:nvGraphicFramePr>
        <p:xfrm>
          <a:off x="2500845" y="4941168"/>
          <a:ext cx="7195071" cy="1341120"/>
        </p:xfrm>
        <a:graphic>
          <a:graphicData uri="http://schemas.openxmlformats.org/drawingml/2006/table">
            <a:tbl>
              <a:tblPr bandRow="1">
                <a:tableStyleId>{5940675A-B579-460E-94D1-54222C63F5DA}</a:tableStyleId>
              </a:tblPr>
              <a:tblGrid>
                <a:gridCol w="2398357">
                  <a:extLst>
                    <a:ext uri="{9D8B030D-6E8A-4147-A177-3AD203B41FA5}">
                      <a16:colId xmlns:a16="http://schemas.microsoft.com/office/drawing/2014/main" val="896968407"/>
                    </a:ext>
                  </a:extLst>
                </a:gridCol>
                <a:gridCol w="2398357">
                  <a:extLst>
                    <a:ext uri="{9D8B030D-6E8A-4147-A177-3AD203B41FA5}">
                      <a16:colId xmlns:a16="http://schemas.microsoft.com/office/drawing/2014/main" val="3895738496"/>
                    </a:ext>
                  </a:extLst>
                </a:gridCol>
                <a:gridCol w="2398357">
                  <a:extLst>
                    <a:ext uri="{9D8B030D-6E8A-4147-A177-3AD203B41FA5}">
                      <a16:colId xmlns:a16="http://schemas.microsoft.com/office/drawing/2014/main" val="1772318220"/>
                    </a:ext>
                  </a:extLst>
                </a:gridCol>
              </a:tblGrid>
              <a:tr h="214346">
                <a:tc>
                  <a:txBody>
                    <a:bodyPr/>
                    <a:lstStyle/>
                    <a:p>
                      <a:pPr algn="ctr"/>
                      <a:r>
                        <a:rPr lang="en-US" altLang="zh-CN" sz="1600" b="1" dirty="0">
                          <a:latin typeface="Gill Sans MT" panose="020B0502020104020203" pitchFamily="34" charset="0"/>
                        </a:rPr>
                        <a:t>Inst</a:t>
                      </a:r>
                      <a:r>
                        <a:rPr lang="zh-CN" altLang="en-US" sz="1600" b="1" dirty="0">
                          <a:latin typeface="Gill Sans MT" panose="020B0502020104020203" pitchFamily="34" charset="0"/>
                        </a:rPr>
                        <a:t> </a:t>
                      </a:r>
                      <a:r>
                        <a:rPr lang="en-US" altLang="zh-CN" sz="1600" b="1" dirty="0">
                          <a:latin typeface="Gill Sans MT" panose="020B0502020104020203" pitchFamily="34" charset="0"/>
                        </a:rPr>
                        <a:t>Type</a:t>
                      </a:r>
                      <a:r>
                        <a:rPr lang="zh-CN" altLang="en-US" sz="1600" b="1" dirty="0">
                          <a:latin typeface="Gill Sans MT" panose="020B0502020104020203" pitchFamily="34" charset="0"/>
                        </a:rPr>
                        <a:t> </a:t>
                      </a:r>
                    </a:p>
                  </a:txBody>
                  <a:tcPr/>
                </a:tc>
                <a:tc>
                  <a:txBody>
                    <a:bodyPr/>
                    <a:lstStyle/>
                    <a:p>
                      <a:pPr algn="ctr"/>
                      <a:r>
                        <a:rPr lang="en-US" altLang="zh-CN" sz="1600" b="1" dirty="0">
                          <a:latin typeface="Gill Sans MT" panose="020B0502020104020203" pitchFamily="34" charset="0"/>
                        </a:rPr>
                        <a:t>Unique</a:t>
                      </a:r>
                      <a:r>
                        <a:rPr lang="zh-CN" altLang="en-US" sz="1600" b="1" dirty="0">
                          <a:latin typeface="Gill Sans MT" panose="020B0502020104020203" pitchFamily="34" charset="0"/>
                        </a:rPr>
                        <a:t> </a:t>
                      </a:r>
                      <a:r>
                        <a:rPr lang="en-US" altLang="zh-CN" sz="1600" b="1" dirty="0">
                          <a:latin typeface="Gill Sans MT" panose="020B0502020104020203" pitchFamily="34" charset="0"/>
                        </a:rPr>
                        <a:t>opcodes</a:t>
                      </a:r>
                      <a:endParaRPr lang="zh-CN" altLang="en-US" sz="1600" b="1" dirty="0">
                        <a:latin typeface="Gill Sans MT" panose="020B0502020104020203" pitchFamily="34" charset="0"/>
                      </a:endParaRPr>
                    </a:p>
                  </a:txBody>
                  <a:tcPr/>
                </a:tc>
                <a:tc>
                  <a:txBody>
                    <a:bodyPr/>
                    <a:lstStyle/>
                    <a:p>
                      <a:pPr algn="ctr"/>
                      <a:r>
                        <a:rPr lang="en-US" altLang="zh-CN" sz="1600" b="1" dirty="0">
                          <a:latin typeface="Gill Sans MT" panose="020B0502020104020203" pitchFamily="34" charset="0"/>
                        </a:rPr>
                        <a:t>Variants</a:t>
                      </a:r>
                      <a:endParaRPr lang="zh-CN" altLang="en-US" sz="1600" b="1" dirty="0">
                        <a:latin typeface="Gill Sans MT" panose="020B0502020104020203" pitchFamily="34" charset="0"/>
                      </a:endParaRPr>
                    </a:p>
                  </a:txBody>
                  <a:tcPr/>
                </a:tc>
                <a:extLst>
                  <a:ext uri="{0D108BD9-81ED-4DB2-BD59-A6C34878D82A}">
                    <a16:rowId xmlns:a16="http://schemas.microsoft.com/office/drawing/2014/main" val="3032603603"/>
                  </a:ext>
                </a:extLst>
              </a:tr>
              <a:tr h="214346">
                <a:tc>
                  <a:txBody>
                    <a:bodyPr/>
                    <a:lstStyle/>
                    <a:p>
                      <a:pPr algn="ctr"/>
                      <a:r>
                        <a:rPr lang="en-US" altLang="zh-CN" sz="1600" dirty="0">
                          <a:latin typeface="Gill Sans MT" panose="020B0502020104020203" pitchFamily="34" charset="0"/>
                        </a:rPr>
                        <a:t>Front-end</a:t>
                      </a:r>
                      <a:endParaRPr lang="zh-CN" altLang="en-US" sz="1600" dirty="0">
                        <a:latin typeface="Gill Sans MT" panose="020B0502020104020203" pitchFamily="34" charset="0"/>
                      </a:endParaRPr>
                    </a:p>
                  </a:txBody>
                  <a:tcPr/>
                </a:tc>
                <a:tc>
                  <a:txBody>
                    <a:bodyPr/>
                    <a:lstStyle/>
                    <a:p>
                      <a:pPr algn="ctr"/>
                      <a:r>
                        <a:rPr lang="en-US" altLang="zh-CN" sz="1600" dirty="0">
                          <a:latin typeface="Gill Sans MT" panose="020B0502020104020203" pitchFamily="34" charset="0"/>
                        </a:rPr>
                        <a:t>12</a:t>
                      </a:r>
                      <a:endParaRPr lang="zh-CN" altLang="en-US" sz="1600" dirty="0">
                        <a:latin typeface="Gill Sans MT" panose="020B0502020104020203" pitchFamily="34" charset="0"/>
                      </a:endParaRPr>
                    </a:p>
                  </a:txBody>
                  <a:tcPr/>
                </a:tc>
                <a:tc>
                  <a:txBody>
                    <a:bodyPr/>
                    <a:lstStyle/>
                    <a:p>
                      <a:pPr algn="ctr"/>
                      <a:r>
                        <a:rPr lang="en-US" altLang="zh-CN" sz="1600" dirty="0">
                          <a:latin typeface="Gill Sans MT" panose="020B0502020104020203" pitchFamily="34" charset="0"/>
                        </a:rPr>
                        <a:t>21</a:t>
                      </a:r>
                      <a:endParaRPr lang="zh-CN" altLang="en-US" sz="1600" dirty="0">
                        <a:latin typeface="Gill Sans MT" panose="020B0502020104020203" pitchFamily="34" charset="0"/>
                      </a:endParaRPr>
                    </a:p>
                  </a:txBody>
                  <a:tcPr/>
                </a:tc>
                <a:extLst>
                  <a:ext uri="{0D108BD9-81ED-4DB2-BD59-A6C34878D82A}">
                    <a16:rowId xmlns:a16="http://schemas.microsoft.com/office/drawing/2014/main" val="1794387724"/>
                  </a:ext>
                </a:extLst>
              </a:tr>
              <a:tr h="214346">
                <a:tc>
                  <a:txBody>
                    <a:bodyPr/>
                    <a:lstStyle/>
                    <a:p>
                      <a:pPr algn="ctr"/>
                      <a:r>
                        <a:rPr lang="en-US" altLang="zh-CN" sz="1600" dirty="0">
                          <a:latin typeface="Gill Sans MT" panose="020B0502020104020203" pitchFamily="34" charset="0"/>
                        </a:rPr>
                        <a:t>Scalar</a:t>
                      </a:r>
                      <a:endParaRPr lang="zh-CN" altLang="en-US" sz="1600" dirty="0">
                        <a:latin typeface="Gill Sans MT" panose="020B0502020104020203" pitchFamily="34" charset="0"/>
                      </a:endParaRPr>
                    </a:p>
                  </a:txBody>
                  <a:tcPr/>
                </a:tc>
                <a:tc>
                  <a:txBody>
                    <a:bodyPr/>
                    <a:lstStyle/>
                    <a:p>
                      <a:pPr algn="ctr"/>
                      <a:r>
                        <a:rPr lang="en-US" altLang="zh-CN" sz="1600" dirty="0">
                          <a:latin typeface="Gill Sans MT" panose="020B0502020104020203" pitchFamily="34" charset="0"/>
                        </a:rPr>
                        <a:t>74</a:t>
                      </a:r>
                      <a:endParaRPr lang="zh-CN" altLang="en-US" sz="1600" dirty="0">
                        <a:latin typeface="Gill Sans MT" panose="020B0502020104020203" pitchFamily="34" charset="0"/>
                      </a:endParaRPr>
                    </a:p>
                  </a:txBody>
                  <a:tcPr/>
                </a:tc>
                <a:tc>
                  <a:txBody>
                    <a:bodyPr/>
                    <a:lstStyle/>
                    <a:p>
                      <a:pPr algn="ctr"/>
                      <a:r>
                        <a:rPr lang="en-US" altLang="zh-CN" sz="1600" dirty="0">
                          <a:latin typeface="Gill Sans MT" panose="020B0502020104020203" pitchFamily="34" charset="0"/>
                        </a:rPr>
                        <a:t>243</a:t>
                      </a:r>
                      <a:endParaRPr lang="zh-CN" altLang="en-US" sz="1600" dirty="0">
                        <a:latin typeface="Gill Sans MT" panose="020B0502020104020203" pitchFamily="34" charset="0"/>
                      </a:endParaRPr>
                    </a:p>
                  </a:txBody>
                  <a:tcPr/>
                </a:tc>
                <a:extLst>
                  <a:ext uri="{0D108BD9-81ED-4DB2-BD59-A6C34878D82A}">
                    <a16:rowId xmlns:a16="http://schemas.microsoft.com/office/drawing/2014/main" val="3626410880"/>
                  </a:ext>
                </a:extLst>
              </a:tr>
              <a:tr h="214346">
                <a:tc>
                  <a:txBody>
                    <a:bodyPr/>
                    <a:lstStyle/>
                    <a:p>
                      <a:pPr algn="ctr"/>
                      <a:r>
                        <a:rPr lang="en-US" altLang="zh-CN" sz="1600" dirty="0">
                          <a:latin typeface="Gill Sans MT" panose="020B0502020104020203" pitchFamily="34" charset="0"/>
                        </a:rPr>
                        <a:t>Vector</a:t>
                      </a:r>
                      <a:endParaRPr lang="zh-CN" altLang="en-US" sz="1600" dirty="0">
                        <a:latin typeface="Gill Sans MT" panose="020B0502020104020203" pitchFamily="34" charset="0"/>
                      </a:endParaRPr>
                    </a:p>
                  </a:txBody>
                  <a:tcPr/>
                </a:tc>
                <a:tc>
                  <a:txBody>
                    <a:bodyPr/>
                    <a:lstStyle/>
                    <a:p>
                      <a:pPr algn="ctr"/>
                      <a:r>
                        <a:rPr lang="en-US" altLang="zh-CN" sz="1600" dirty="0">
                          <a:latin typeface="Gill Sans MT" panose="020B0502020104020203" pitchFamily="34" charset="0"/>
                        </a:rPr>
                        <a:t>142</a:t>
                      </a:r>
                      <a:endParaRPr lang="zh-CN" altLang="en-US" sz="1600" dirty="0">
                        <a:latin typeface="Gill Sans MT" panose="020B0502020104020203" pitchFamily="34" charset="0"/>
                      </a:endParaRPr>
                    </a:p>
                  </a:txBody>
                  <a:tcPr/>
                </a:tc>
                <a:tc>
                  <a:txBody>
                    <a:bodyPr/>
                    <a:lstStyle/>
                    <a:p>
                      <a:pPr algn="ctr"/>
                      <a:r>
                        <a:rPr lang="en-US" altLang="zh-CN" sz="1600" dirty="0">
                          <a:latin typeface="Gill Sans MT" panose="020B0502020104020203" pitchFamily="34" charset="0"/>
                        </a:rPr>
                        <a:t>1095</a:t>
                      </a:r>
                      <a:endParaRPr lang="zh-CN" altLang="en-US" sz="1600" dirty="0">
                        <a:latin typeface="Gill Sans MT" panose="020B0502020104020203" pitchFamily="34" charset="0"/>
                      </a:endParaRPr>
                    </a:p>
                  </a:txBody>
                  <a:tcPr/>
                </a:tc>
                <a:extLst>
                  <a:ext uri="{0D108BD9-81ED-4DB2-BD59-A6C34878D82A}">
                    <a16:rowId xmlns:a16="http://schemas.microsoft.com/office/drawing/2014/main" val="2130401650"/>
                  </a:ext>
                </a:extLst>
              </a:tr>
            </a:tbl>
          </a:graphicData>
        </a:graphic>
      </p:graphicFrame>
    </p:spTree>
    <p:extLst>
      <p:ext uri="{BB962C8B-B14F-4D97-AF65-F5344CB8AC3E}">
        <p14:creationId xmlns:p14="http://schemas.microsoft.com/office/powerpoint/2010/main" val="832903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16048E9-E6FE-3E4B-A5D0-757C20758980}"/>
              </a:ext>
            </a:extLst>
          </p:cNvPr>
          <p:cNvPicPr>
            <a:picLocks noChangeAspect="1"/>
          </p:cNvPicPr>
          <p:nvPr/>
        </p:nvPicPr>
        <p:blipFill>
          <a:blip r:embed="rId2"/>
          <a:stretch>
            <a:fillRect/>
          </a:stretch>
        </p:blipFill>
        <p:spPr>
          <a:xfrm>
            <a:off x="769789" y="3212976"/>
            <a:ext cx="10495086" cy="2679596"/>
          </a:xfrm>
          <a:prstGeom prst="rect">
            <a:avLst/>
          </a:prstGeom>
        </p:spPr>
      </p:pic>
      <p:sp>
        <p:nvSpPr>
          <p:cNvPr id="2" name="标题 1">
            <a:extLst>
              <a:ext uri="{FF2B5EF4-FFF2-40B4-BE49-F238E27FC236}">
                <a16:creationId xmlns:a16="http://schemas.microsoft.com/office/drawing/2014/main" id="{E621402A-1DE6-F349-9461-097C8BE127D7}"/>
              </a:ext>
            </a:extLst>
          </p:cNvPr>
          <p:cNvSpPr>
            <a:spLocks noGrp="1"/>
          </p:cNvSpPr>
          <p:nvPr>
            <p:ph type="title"/>
          </p:nvPr>
        </p:nvSpPr>
        <p:spPr/>
        <p:txBody>
          <a:bodyPr/>
          <a:lstStyle/>
          <a:p>
            <a:r>
              <a:rPr kumimoji="1" lang="zh-CN" altLang="en-US" dirty="0"/>
              <a:t>数据格式</a:t>
            </a:r>
          </a:p>
        </p:txBody>
      </p:sp>
      <p:sp>
        <p:nvSpPr>
          <p:cNvPr id="3" name="内容占位符 2">
            <a:extLst>
              <a:ext uri="{FF2B5EF4-FFF2-40B4-BE49-F238E27FC236}">
                <a16:creationId xmlns:a16="http://schemas.microsoft.com/office/drawing/2014/main" id="{9365FA59-7B24-394F-9EEC-C07E7DE7D27F}"/>
              </a:ext>
            </a:extLst>
          </p:cNvPr>
          <p:cNvSpPr>
            <a:spLocks noGrp="1"/>
          </p:cNvSpPr>
          <p:nvPr>
            <p:ph sz="half" idx="1"/>
          </p:nvPr>
        </p:nvSpPr>
        <p:spPr>
          <a:xfrm>
            <a:off x="623635" y="1351536"/>
            <a:ext cx="10963473" cy="997344"/>
          </a:xfrm>
        </p:spPr>
        <p:txBody>
          <a:bodyPr/>
          <a:lstStyle/>
          <a:p>
            <a:r>
              <a:rPr lang="en-US" altLang="zh-CN" sz="1800" dirty="0"/>
              <a:t>D1 </a:t>
            </a:r>
            <a:r>
              <a:rPr lang="zh-CN" altLang="en-US" sz="1800" dirty="0"/>
              <a:t>内核支持多种数据格式。标量单元支持 </a:t>
            </a:r>
            <a:r>
              <a:rPr lang="en-US" altLang="zh-CN" sz="1800" dirty="0"/>
              <a:t>8</a:t>
            </a:r>
            <a:r>
              <a:rPr lang="zh-CN" altLang="en-US" sz="1800" dirty="0"/>
              <a:t>、</a:t>
            </a:r>
            <a:r>
              <a:rPr lang="en-US" altLang="zh-CN" sz="1800" dirty="0"/>
              <a:t>16</a:t>
            </a:r>
            <a:r>
              <a:rPr lang="zh-CN" altLang="en-US" sz="1800" dirty="0"/>
              <a:t>、</a:t>
            </a:r>
            <a:r>
              <a:rPr lang="en-US" altLang="zh-CN" sz="1800" dirty="0"/>
              <a:t>32 </a:t>
            </a:r>
            <a:r>
              <a:rPr lang="zh-CN" altLang="en-US" sz="1800" dirty="0"/>
              <a:t>或 </a:t>
            </a:r>
            <a:r>
              <a:rPr lang="en-US" altLang="zh-CN" sz="1800" dirty="0"/>
              <a:t>64 </a:t>
            </a:r>
            <a:r>
              <a:rPr lang="zh-CN" altLang="en-US" sz="1800" dirty="0"/>
              <a:t>位的整数，而向量单元及其关联的矩阵单元支持多种数据格式，具有精度和数值范围的混合，其中不少是动态的可由 </a:t>
            </a:r>
            <a:r>
              <a:rPr lang="en-US" altLang="zh-CN" sz="1800" dirty="0"/>
              <a:t>Dojo </a:t>
            </a:r>
            <a:r>
              <a:rPr lang="zh-CN" altLang="en-US" sz="1800" dirty="0"/>
              <a:t>编译器组合。</a:t>
            </a:r>
          </a:p>
        </p:txBody>
      </p:sp>
    </p:spTree>
    <p:extLst>
      <p:ext uri="{BB962C8B-B14F-4D97-AF65-F5344CB8AC3E}">
        <p14:creationId xmlns:p14="http://schemas.microsoft.com/office/powerpoint/2010/main" val="2686215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5C863-0A05-5548-AC2E-329EFD91F5B6}"/>
              </a:ext>
            </a:extLst>
          </p:cNvPr>
          <p:cNvSpPr>
            <a:spLocks noGrp="1"/>
          </p:cNvSpPr>
          <p:nvPr>
            <p:ph type="title"/>
          </p:nvPr>
        </p:nvSpPr>
        <p:spPr/>
        <p:txBody>
          <a:bodyPr/>
          <a:lstStyle/>
          <a:p>
            <a:r>
              <a:rPr kumimoji="1" lang="zh-CN" altLang="en-US" dirty="0"/>
              <a:t>数据格式</a:t>
            </a:r>
          </a:p>
        </p:txBody>
      </p:sp>
      <p:sp>
        <p:nvSpPr>
          <p:cNvPr id="3" name="内容占位符 2">
            <a:extLst>
              <a:ext uri="{FF2B5EF4-FFF2-40B4-BE49-F238E27FC236}">
                <a16:creationId xmlns:a16="http://schemas.microsoft.com/office/drawing/2014/main" id="{F7DB3A81-FB59-8546-91CB-893EC93BAC34}"/>
              </a:ext>
            </a:extLst>
          </p:cNvPr>
          <p:cNvSpPr>
            <a:spLocks noGrp="1"/>
          </p:cNvSpPr>
          <p:nvPr>
            <p:ph sz="half" idx="1"/>
          </p:nvPr>
        </p:nvSpPr>
        <p:spPr>
          <a:xfrm>
            <a:off x="623635" y="1268760"/>
            <a:ext cx="10963473" cy="1429392"/>
          </a:xfrm>
        </p:spPr>
        <p:txBody>
          <a:bodyPr/>
          <a:lstStyle/>
          <a:p>
            <a:r>
              <a:rPr lang="en-US" altLang="zh-CN" sz="1800" dirty="0"/>
              <a:t>Tesla </a:t>
            </a:r>
            <a:r>
              <a:rPr lang="zh-CN" altLang="en-US" sz="1800" dirty="0"/>
              <a:t>不仅提出了用于较低精度和更高吞吐量矢量处理的 </a:t>
            </a:r>
            <a:r>
              <a:rPr lang="en-US" altLang="zh-CN" sz="1800" dirty="0"/>
              <a:t>8 </a:t>
            </a:r>
            <a:r>
              <a:rPr lang="zh-CN" altLang="en-US" sz="1800" dirty="0"/>
              <a:t>位 </a:t>
            </a:r>
            <a:r>
              <a:rPr lang="en-US" altLang="zh-CN" sz="1800" dirty="0"/>
              <a:t>FP8 </a:t>
            </a:r>
            <a:r>
              <a:rPr lang="zh-CN" altLang="en-US" sz="1800" dirty="0"/>
              <a:t>格式，而且还提出了一组可配置的 </a:t>
            </a:r>
            <a:r>
              <a:rPr lang="en-US" altLang="zh-CN" sz="1800" dirty="0"/>
              <a:t>8 </a:t>
            </a:r>
            <a:r>
              <a:rPr lang="zh-CN" altLang="en-US" sz="1800" dirty="0"/>
              <a:t>位和 </a:t>
            </a:r>
            <a:r>
              <a:rPr lang="en-US" altLang="zh-CN" sz="1800" dirty="0"/>
              <a:t>16 </a:t>
            </a:r>
            <a:r>
              <a:rPr lang="zh-CN" altLang="en-US" sz="1800" dirty="0"/>
              <a:t>位格式，</a:t>
            </a:r>
            <a:r>
              <a:rPr lang="en-US" altLang="zh-CN" sz="1800" dirty="0"/>
              <a:t>DOJO </a:t>
            </a:r>
            <a:r>
              <a:rPr lang="zh-CN" altLang="en-US" sz="1800" dirty="0"/>
              <a:t>编译器可以在尾数的精度附近滑动指数位，以涵盖更广泛的范围和精度。在任何给定时间，最多可以使用 </a:t>
            </a:r>
            <a:r>
              <a:rPr lang="en-US" altLang="zh-CN" sz="1800" dirty="0"/>
              <a:t>16 </a:t>
            </a:r>
            <a:r>
              <a:rPr lang="zh-CN" altLang="en-US" sz="1800" dirty="0"/>
              <a:t>种不同的矢量格式，但每个 </a:t>
            </a:r>
            <a:r>
              <a:rPr lang="en-US" altLang="zh-CN" sz="1800" dirty="0"/>
              <a:t>64 B </a:t>
            </a:r>
            <a:r>
              <a:rPr lang="zh-CN" altLang="en-US" sz="1800" dirty="0"/>
              <a:t>数据包必须属于同一类型。</a:t>
            </a:r>
            <a:endParaRPr kumimoji="1" lang="zh-CN" altLang="en-US" sz="1800" dirty="0"/>
          </a:p>
        </p:txBody>
      </p:sp>
      <p:pic>
        <p:nvPicPr>
          <p:cNvPr id="4" name="图片 3">
            <a:extLst>
              <a:ext uri="{FF2B5EF4-FFF2-40B4-BE49-F238E27FC236}">
                <a16:creationId xmlns:a16="http://schemas.microsoft.com/office/drawing/2014/main" id="{2663A1F5-FD36-EB40-9B6B-A3F4087FDEA5}"/>
              </a:ext>
            </a:extLst>
          </p:cNvPr>
          <p:cNvPicPr>
            <a:picLocks noChangeAspect="1"/>
          </p:cNvPicPr>
          <p:nvPr/>
        </p:nvPicPr>
        <p:blipFill>
          <a:blip r:embed="rId2"/>
          <a:stretch>
            <a:fillRect/>
          </a:stretch>
        </p:blipFill>
        <p:spPr>
          <a:xfrm>
            <a:off x="609655" y="3020315"/>
            <a:ext cx="10977453" cy="3390095"/>
          </a:xfrm>
          <a:prstGeom prst="rect">
            <a:avLst/>
          </a:prstGeom>
        </p:spPr>
      </p:pic>
    </p:spTree>
    <p:extLst>
      <p:ext uri="{BB962C8B-B14F-4D97-AF65-F5344CB8AC3E}">
        <p14:creationId xmlns:p14="http://schemas.microsoft.com/office/powerpoint/2010/main" val="28351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p:txBody>
          <a:bodyPr/>
          <a:lstStyle/>
          <a:p>
            <a:pPr>
              <a:buSzPct val="100000"/>
              <a:buFont typeface="+mj-lt"/>
              <a:buAutoNum type="arabicPeriod"/>
            </a:pPr>
            <a:r>
              <a:rPr lang="en-US" altLang="zh-CN" sz="1200" dirty="0">
                <a:latin typeface="Gill Sans MT" panose="020B0502020104020203" pitchFamily="34" charset="0"/>
                <a:hlinkClick r:id="rId2"/>
              </a:rPr>
              <a:t>https://www.youtube.com/watch?v=uE2f7kiRhmw</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3"/>
              </a:rPr>
              <a:t>https://www.youtube.com/watch?v=QurtwJdb5Ew</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4"/>
              </a:rPr>
              <a:t>https://www.youtube.com/watch?v=DSw3IwsgNnc</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5"/>
              </a:rPr>
              <a:t>https://chipsandcheese.com/2022/09/01/hot-chips-34-teslas-dojo-microarchitecture/</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6"/>
              </a:rPr>
              <a:t>https://en.wikipedia.org/wiki/Tesla_Dojo</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7"/>
              </a:rPr>
              <a:t>https://www.qbitai.com/2022/08/37209.html</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8"/>
              </a:rPr>
              <a:t>https://zhidx.com/p/347884.html</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9"/>
              </a:rPr>
              <a:t>https://www.cnblogs.com/wujianming-110117/p/17115152.html</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0"/>
              </a:rPr>
              <a:t>https://mp.weixin.qq.com/s/xGytSXTW7-CL-O1V7y7QRw</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1"/>
              </a:rPr>
              <a:t>https://mp.weixin.qq.com/s/uBL4x4MJz1GiCf2a0gnnUQ</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2"/>
              </a:rPr>
              <a:t>https://mp.weixin.qq.com/s/N_sMmndpyiq0_qbdwq3MuA</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3"/>
              </a:rPr>
              <a:t>https://www.51cto.com/article/717372.html</a:t>
            </a:r>
            <a:endParaRPr lang="en-US" altLang="zh-CN" sz="1200" dirty="0">
              <a:latin typeface="Gill Sans MT" panose="020B0502020104020203" pitchFamily="34" charset="0"/>
            </a:endParaRPr>
          </a:p>
          <a:p>
            <a:pPr>
              <a:buSzPct val="100000"/>
              <a:buFont typeface="+mj-lt"/>
              <a:buAutoNum type="arabicPeriod"/>
            </a:pPr>
            <a:r>
              <a:rPr lang="en-US" altLang="zh-CN" sz="1200" dirty="0">
                <a:latin typeface="Gill Sans MT" panose="020B0502020104020203" pitchFamily="34" charset="0"/>
                <a:hlinkClick r:id="rId14"/>
              </a:rPr>
              <a:t>https://mp.weixin.qq.com/s/vmNsRVwmi3Azo-bPDanc2g</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2669680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C00000"/>
                </a:solidFill>
                <a:latin typeface="Futura Medium" panose="020B0602020204020303" pitchFamily="34" charset="-79"/>
                <a:cs typeface="Futura Medium" panose="020B0602020204020303" pitchFamily="34" charset="-79"/>
              </a:rPr>
              <a:t>DOJO</a:t>
            </a:r>
          </a:p>
          <a:p>
            <a:pPr marL="0" indent="0" algn="ctr">
              <a:lnSpc>
                <a:spcPct val="10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整体结构回顾</a:t>
            </a:r>
            <a:endParaRPr kumimoji="1" lang="en-US" altLang="zh-CN" sz="9600" b="1"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024922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C17D9-8D5C-D64B-9FCE-E299DB10C7B4}"/>
              </a:ext>
            </a:extLst>
          </p:cNvPr>
          <p:cNvSpPr>
            <a:spLocks noGrp="1"/>
          </p:cNvSpPr>
          <p:nvPr>
            <p:ph type="title"/>
          </p:nvPr>
        </p:nvSpPr>
        <p:spPr/>
        <p:txBody>
          <a:bodyPr/>
          <a:lstStyle/>
          <a:p>
            <a:r>
              <a:rPr lang="en-US" altLang="zh-CN" dirty="0"/>
              <a:t>DOJO</a:t>
            </a:r>
            <a:r>
              <a:rPr lang="zh-CN" altLang="en-US" dirty="0"/>
              <a:t> 架构设计哲学</a:t>
            </a:r>
          </a:p>
        </p:txBody>
      </p:sp>
      <p:sp>
        <p:nvSpPr>
          <p:cNvPr id="8" name="内容占位符 7">
            <a:extLst>
              <a:ext uri="{FF2B5EF4-FFF2-40B4-BE49-F238E27FC236}">
                <a16:creationId xmlns:a16="http://schemas.microsoft.com/office/drawing/2014/main" id="{61EC680C-68A7-CB4F-91B4-CC0F33D74209}"/>
              </a:ext>
            </a:extLst>
          </p:cNvPr>
          <p:cNvSpPr>
            <a:spLocks noGrp="1"/>
          </p:cNvSpPr>
          <p:nvPr>
            <p:ph sz="half" idx="1"/>
          </p:nvPr>
        </p:nvSpPr>
        <p:spPr>
          <a:xfrm>
            <a:off x="623635" y="1412776"/>
            <a:ext cx="10963473" cy="1152128"/>
          </a:xfrm>
        </p:spPr>
        <p:txBody>
          <a:bodyPr/>
          <a:lstStyle/>
          <a:p>
            <a:pPr>
              <a:spcAft>
                <a:spcPts val="1000"/>
              </a:spcAft>
            </a:pPr>
            <a:r>
              <a:rPr lang="en-US" altLang="zh-CN" dirty="0"/>
              <a:t>DOJO</a:t>
            </a:r>
            <a:r>
              <a:rPr lang="zh-CN" altLang="en-US" dirty="0"/>
              <a:t> 采用</a:t>
            </a:r>
            <a:r>
              <a:rPr lang="zh-CN" altLang="en-US" b="1" dirty="0"/>
              <a:t>存算一体架构（“存内计算”或者“近存计算”</a:t>
            </a:r>
            <a:r>
              <a:rPr lang="en-US" altLang="zh-CN" b="1" dirty="0"/>
              <a:t>)</a:t>
            </a:r>
            <a:r>
              <a:rPr lang="zh-CN" altLang="en-US" dirty="0"/>
              <a:t>，单个可扩展计算平面、全局寻址快速存储器和统一的高带宽</a:t>
            </a:r>
            <a:r>
              <a:rPr lang="en-US" altLang="zh-CN" dirty="0"/>
              <a:t>+</a:t>
            </a:r>
            <a:r>
              <a:rPr lang="zh-CN" altLang="en-US" dirty="0"/>
              <a:t>低延迟。</a:t>
            </a:r>
            <a:endParaRPr lang="en-US" altLang="zh-CN" dirty="0"/>
          </a:p>
        </p:txBody>
      </p:sp>
      <p:graphicFrame>
        <p:nvGraphicFramePr>
          <p:cNvPr id="5" name="表格 4">
            <a:extLst>
              <a:ext uri="{FF2B5EF4-FFF2-40B4-BE49-F238E27FC236}">
                <a16:creationId xmlns:a16="http://schemas.microsoft.com/office/drawing/2014/main" id="{E6A67D1B-F08C-CE46-A45C-7AF48B114E5F}"/>
              </a:ext>
            </a:extLst>
          </p:cNvPr>
          <p:cNvGraphicFramePr>
            <a:graphicFrameLocks noGrp="1"/>
          </p:cNvGraphicFramePr>
          <p:nvPr>
            <p:extLst>
              <p:ext uri="{D42A27DB-BD31-4B8C-83A1-F6EECF244321}">
                <p14:modId xmlns:p14="http://schemas.microsoft.com/office/powerpoint/2010/main" val="527199314"/>
              </p:ext>
            </p:extLst>
          </p:nvPr>
        </p:nvGraphicFramePr>
        <p:xfrm>
          <a:off x="1633884" y="2564905"/>
          <a:ext cx="10009115" cy="3744415"/>
        </p:xfrm>
        <a:graphic>
          <a:graphicData uri="http://schemas.openxmlformats.org/drawingml/2006/table">
            <a:tbl>
              <a:tblPr firstRow="1" bandRow="1">
                <a:tableStyleId>{5940675A-B579-460E-94D1-54222C63F5DA}</a:tableStyleId>
              </a:tblPr>
              <a:tblGrid>
                <a:gridCol w="1077803">
                  <a:extLst>
                    <a:ext uri="{9D8B030D-6E8A-4147-A177-3AD203B41FA5}">
                      <a16:colId xmlns:a16="http://schemas.microsoft.com/office/drawing/2014/main" val="3743124973"/>
                    </a:ext>
                  </a:extLst>
                </a:gridCol>
                <a:gridCol w="1346785">
                  <a:extLst>
                    <a:ext uri="{9D8B030D-6E8A-4147-A177-3AD203B41FA5}">
                      <a16:colId xmlns:a16="http://schemas.microsoft.com/office/drawing/2014/main" val="3214137400"/>
                    </a:ext>
                  </a:extLst>
                </a:gridCol>
                <a:gridCol w="1382227">
                  <a:extLst>
                    <a:ext uri="{9D8B030D-6E8A-4147-A177-3AD203B41FA5}">
                      <a16:colId xmlns:a16="http://schemas.microsoft.com/office/drawing/2014/main" val="617779102"/>
                    </a:ext>
                  </a:extLst>
                </a:gridCol>
                <a:gridCol w="1382227">
                  <a:extLst>
                    <a:ext uri="{9D8B030D-6E8A-4147-A177-3AD203B41FA5}">
                      <a16:colId xmlns:a16="http://schemas.microsoft.com/office/drawing/2014/main" val="1607574644"/>
                    </a:ext>
                  </a:extLst>
                </a:gridCol>
                <a:gridCol w="4820073">
                  <a:extLst>
                    <a:ext uri="{9D8B030D-6E8A-4147-A177-3AD203B41FA5}">
                      <a16:colId xmlns:a16="http://schemas.microsoft.com/office/drawing/2014/main" val="3337542929"/>
                    </a:ext>
                  </a:extLst>
                </a:gridCol>
              </a:tblGrid>
              <a:tr h="479427">
                <a:tc>
                  <a:txBody>
                    <a:bodyPr/>
                    <a:lstStyle/>
                    <a:p>
                      <a:pPr algn="ctr"/>
                      <a:r>
                        <a:rPr lang="zh-CN" altLang="en-US" sz="1600" b="1" dirty="0">
                          <a:solidFill>
                            <a:srgbClr val="59595A"/>
                          </a:solidFill>
                          <a:latin typeface="Gill Sans MT" panose="020B0502020104020203" pitchFamily="34" charset="0"/>
                          <a:ea typeface="+mj-ea"/>
                        </a:rPr>
                        <a:t>分层</a:t>
                      </a:r>
                    </a:p>
                  </a:txBody>
                  <a:tcPr anchor="ctr">
                    <a:solidFill>
                      <a:schemeClr val="tx2">
                        <a:lumMod val="20000"/>
                        <a:lumOff val="80000"/>
                      </a:schemeClr>
                    </a:solidFill>
                  </a:tcPr>
                </a:tc>
                <a:tc>
                  <a:txBody>
                    <a:bodyPr/>
                    <a:lstStyle/>
                    <a:p>
                      <a:pPr algn="ctr"/>
                      <a:r>
                        <a:rPr lang="zh-CN" altLang="en-US" sz="1600" b="1" dirty="0">
                          <a:solidFill>
                            <a:srgbClr val="59595A"/>
                          </a:solidFill>
                          <a:latin typeface="Gill Sans MT" panose="020B0502020104020203" pitchFamily="34" charset="0"/>
                          <a:ea typeface="+mj-ea"/>
                        </a:rPr>
                        <a:t>名称</a:t>
                      </a:r>
                    </a:p>
                  </a:txBody>
                  <a:tcPr anchor="ctr">
                    <a:solidFill>
                      <a:schemeClr val="tx2">
                        <a:lumMod val="20000"/>
                        <a:lumOff val="80000"/>
                      </a:schemeClr>
                    </a:solidFill>
                  </a:tcPr>
                </a:tc>
                <a:tc>
                  <a:txBody>
                    <a:bodyPr/>
                    <a:lstStyle/>
                    <a:p>
                      <a:pPr algn="ctr"/>
                      <a:r>
                        <a:rPr lang="zh-CN" altLang="en-US" sz="1600" b="1" dirty="0">
                          <a:solidFill>
                            <a:srgbClr val="59595A"/>
                          </a:solidFill>
                          <a:latin typeface="Gill Sans MT" panose="020B0502020104020203" pitchFamily="34" charset="0"/>
                          <a:ea typeface="+mj-ea"/>
                        </a:rPr>
                        <a:t>片上</a:t>
                      </a:r>
                      <a:r>
                        <a:rPr lang="en-US" altLang="zh-CN" sz="1600" b="1" dirty="0">
                          <a:solidFill>
                            <a:srgbClr val="59595A"/>
                          </a:solidFill>
                          <a:latin typeface="Gill Sans MT" panose="020B0502020104020203" pitchFamily="34" charset="0"/>
                          <a:ea typeface="+mj-ea"/>
                        </a:rPr>
                        <a:t>SRAM</a:t>
                      </a:r>
                      <a:endParaRPr lang="zh-CN" altLang="en-US" sz="1600" b="1" dirty="0">
                        <a:solidFill>
                          <a:srgbClr val="59595A"/>
                        </a:solidFill>
                        <a:latin typeface="Gill Sans MT" panose="020B0502020104020203" pitchFamily="34" charset="0"/>
                        <a:ea typeface="+mj-ea"/>
                      </a:endParaRPr>
                    </a:p>
                  </a:txBody>
                  <a:tcPr anchor="ctr">
                    <a:solidFill>
                      <a:schemeClr val="tx2">
                        <a:lumMod val="20000"/>
                        <a:lumOff val="80000"/>
                      </a:schemeClr>
                    </a:solidFill>
                  </a:tcPr>
                </a:tc>
                <a:tc>
                  <a:txBody>
                    <a:bodyPr/>
                    <a:lstStyle/>
                    <a:p>
                      <a:pPr algn="ctr"/>
                      <a:r>
                        <a:rPr lang="zh-CN" altLang="en-US" sz="1600" b="1" dirty="0">
                          <a:solidFill>
                            <a:srgbClr val="59595A"/>
                          </a:solidFill>
                          <a:latin typeface="Gill Sans MT" panose="020B0502020104020203" pitchFamily="34" charset="0"/>
                          <a:ea typeface="+mj-ea"/>
                        </a:rPr>
                        <a:t>算力</a:t>
                      </a:r>
                    </a:p>
                  </a:txBody>
                  <a:tcPr anchor="ctr">
                    <a:solidFill>
                      <a:schemeClr val="tx2">
                        <a:lumMod val="20000"/>
                        <a:lumOff val="80000"/>
                      </a:schemeClr>
                    </a:solidFill>
                  </a:tcPr>
                </a:tc>
                <a:tc>
                  <a:txBody>
                    <a:bodyPr/>
                    <a:lstStyle/>
                    <a:p>
                      <a:pPr algn="ctr"/>
                      <a:r>
                        <a:rPr lang="zh-CN" altLang="en-US" sz="1600" b="1" dirty="0">
                          <a:solidFill>
                            <a:srgbClr val="59595A"/>
                          </a:solidFill>
                          <a:latin typeface="Gill Sans MT" panose="020B0502020104020203" pitchFamily="34" charset="0"/>
                          <a:ea typeface="+mj-ea"/>
                        </a:rPr>
                        <a:t>备注</a:t>
                      </a:r>
                    </a:p>
                  </a:txBody>
                  <a:tcPr anchor="ctr">
                    <a:solidFill>
                      <a:schemeClr val="tx2">
                        <a:lumMod val="20000"/>
                        <a:lumOff val="80000"/>
                      </a:schemeClr>
                    </a:solidFill>
                  </a:tcPr>
                </a:tc>
                <a:extLst>
                  <a:ext uri="{0D108BD9-81ED-4DB2-BD59-A6C34878D82A}">
                    <a16:rowId xmlns:a16="http://schemas.microsoft.com/office/drawing/2014/main" val="2911731517"/>
                  </a:ext>
                </a:extLst>
              </a:tr>
              <a:tr h="816247">
                <a:tc>
                  <a:txBody>
                    <a:bodyPr/>
                    <a:lstStyle/>
                    <a:p>
                      <a:pPr algn="ctr"/>
                      <a:r>
                        <a:rPr lang="zh-CN" altLang="en-US" sz="1600" dirty="0">
                          <a:solidFill>
                            <a:srgbClr val="59595A"/>
                          </a:solidFill>
                          <a:latin typeface="Gill Sans MT" panose="020B0502020104020203" pitchFamily="34" charset="0"/>
                          <a:ea typeface="+mj-ea"/>
                        </a:rPr>
                        <a:t>内核</a:t>
                      </a:r>
                    </a:p>
                  </a:txBody>
                  <a:tcPr anchor="ctr"/>
                </a:tc>
                <a:tc>
                  <a:txBody>
                    <a:bodyPr/>
                    <a:lstStyle/>
                    <a:p>
                      <a:pPr algn="ctr"/>
                      <a:r>
                        <a:rPr lang="en-US" altLang="zh-CN" sz="1600" dirty="0">
                          <a:solidFill>
                            <a:srgbClr val="59595A"/>
                          </a:solidFill>
                          <a:latin typeface="Gill Sans MT" panose="020B0502020104020203" pitchFamily="34" charset="0"/>
                          <a:ea typeface="+mj-ea"/>
                        </a:rPr>
                        <a:t>DOJO</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Core</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1.25MB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1.024</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单个计算核心，</a:t>
                      </a:r>
                      <a:r>
                        <a:rPr lang="en-US" altLang="zh-CN" sz="1600" dirty="0">
                          <a:solidFill>
                            <a:srgbClr val="59595A"/>
                          </a:solidFill>
                          <a:latin typeface="Gill Sans MT" panose="020B0502020104020203" pitchFamily="34" charset="0"/>
                          <a:ea typeface="+mj-ea"/>
                        </a:rPr>
                        <a:t>64bit</a:t>
                      </a:r>
                      <a:r>
                        <a:rPr lang="zh-CN" altLang="en-US" sz="1600" dirty="0">
                          <a:solidFill>
                            <a:srgbClr val="59595A"/>
                          </a:solidFill>
                          <a:latin typeface="Gill Sans MT" panose="020B0502020104020203" pitchFamily="34" charset="0"/>
                          <a:ea typeface="+mj-ea"/>
                        </a:rPr>
                        <a:t>，</a:t>
                      </a:r>
                      <a:r>
                        <a:rPr lang="en-US" altLang="zh-CN" sz="1600" dirty="0">
                          <a:solidFill>
                            <a:srgbClr val="59595A"/>
                          </a:solidFill>
                          <a:latin typeface="Gill Sans MT" panose="020B0502020104020203" pitchFamily="34" charset="0"/>
                          <a:ea typeface="+mj-ea"/>
                        </a:rPr>
                        <a:t>4</a:t>
                      </a:r>
                      <a:r>
                        <a:rPr lang="zh-CN" altLang="en-US" sz="1600" dirty="0">
                          <a:solidFill>
                            <a:srgbClr val="59595A"/>
                          </a:solidFill>
                          <a:latin typeface="Gill Sans MT" panose="020B0502020104020203" pitchFamily="34" charset="0"/>
                          <a:ea typeface="+mj-ea"/>
                        </a:rPr>
                        <a:t>个</a:t>
                      </a:r>
                      <a:r>
                        <a:rPr lang="en-US" altLang="zh-CN" sz="1600" dirty="0">
                          <a:solidFill>
                            <a:srgbClr val="59595A"/>
                          </a:solidFill>
                          <a:latin typeface="Gill Sans MT" panose="020B0502020104020203" pitchFamily="34" charset="0"/>
                          <a:ea typeface="+mj-ea"/>
                        </a:rPr>
                        <a:t>8x8x4</a:t>
                      </a:r>
                      <a:r>
                        <a:rPr lang="zh-CN" altLang="en-US" sz="1600" dirty="0">
                          <a:solidFill>
                            <a:srgbClr val="59595A"/>
                          </a:solidFill>
                          <a:latin typeface="Gill Sans MT" panose="020B0502020104020203" pitchFamily="34" charset="0"/>
                          <a:ea typeface="+mj-ea"/>
                        </a:rPr>
                        <a:t>矩阵计算核心，</a:t>
                      </a:r>
                      <a:r>
                        <a:rPr lang="en-US" altLang="zh-CN" sz="1600" dirty="0">
                          <a:solidFill>
                            <a:srgbClr val="59595A"/>
                          </a:solidFill>
                          <a:latin typeface="Gill Sans MT" panose="020B0502020104020203" pitchFamily="34" charset="0"/>
                          <a:ea typeface="+mj-ea"/>
                        </a:rPr>
                        <a:t>2GHz</a:t>
                      </a:r>
                      <a:r>
                        <a:rPr lang="zh-CN" altLang="en-US" sz="1600" dirty="0">
                          <a:solidFill>
                            <a:srgbClr val="59595A"/>
                          </a:solidFill>
                          <a:latin typeface="Gill Sans MT" panose="020B0502020104020203" pitchFamily="34" charset="0"/>
                          <a:ea typeface="+mj-ea"/>
                        </a:rPr>
                        <a:t>主频</a:t>
                      </a:r>
                    </a:p>
                  </a:txBody>
                  <a:tcPr anchor="ctr"/>
                </a:tc>
                <a:extLst>
                  <a:ext uri="{0D108BD9-81ED-4DB2-BD59-A6C34878D82A}">
                    <a16:rowId xmlns:a16="http://schemas.microsoft.com/office/drawing/2014/main" val="3829069837"/>
                  </a:ext>
                </a:extLst>
              </a:tr>
              <a:tr h="816247">
                <a:tc>
                  <a:txBody>
                    <a:bodyPr/>
                    <a:lstStyle/>
                    <a:p>
                      <a:pPr algn="ctr"/>
                      <a:r>
                        <a:rPr lang="zh-CN" altLang="en-US" sz="1600" dirty="0">
                          <a:solidFill>
                            <a:srgbClr val="59595A"/>
                          </a:solidFill>
                          <a:latin typeface="Gill Sans MT" panose="020B0502020104020203" pitchFamily="34" charset="0"/>
                          <a:ea typeface="+mj-ea"/>
                        </a:rPr>
                        <a:t>芯片</a:t>
                      </a:r>
                    </a:p>
                  </a:txBody>
                  <a:tcPr anchor="ctr"/>
                </a:tc>
                <a:tc>
                  <a:txBody>
                    <a:bodyPr/>
                    <a:lstStyle/>
                    <a:p>
                      <a:pPr algn="ctr"/>
                      <a:r>
                        <a:rPr lang="en-US" altLang="zh-CN" sz="1600" dirty="0">
                          <a:solidFill>
                            <a:srgbClr val="59595A"/>
                          </a:solidFill>
                          <a:latin typeface="Gill Sans MT" panose="020B0502020104020203" pitchFamily="34" charset="0"/>
                          <a:ea typeface="+mj-ea"/>
                        </a:rPr>
                        <a:t>DOJO</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D1</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440MB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362</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单芯片，</a:t>
                      </a:r>
                      <a:r>
                        <a:rPr lang="en-US" altLang="zh-CN" sz="1600" dirty="0">
                          <a:solidFill>
                            <a:srgbClr val="59595A"/>
                          </a:solidFill>
                          <a:latin typeface="Gill Sans MT" panose="020B0502020104020203" pitchFamily="34" charset="0"/>
                          <a:ea typeface="+mj-ea"/>
                        </a:rPr>
                        <a:t>354</a:t>
                      </a:r>
                      <a:r>
                        <a:rPr lang="zh-CN" altLang="en-US" sz="1600" dirty="0">
                          <a:solidFill>
                            <a:srgbClr val="59595A"/>
                          </a:solidFill>
                          <a:latin typeface="Gill Sans MT" panose="020B0502020104020203" pitchFamily="34" charset="0"/>
                          <a:ea typeface="+mj-ea"/>
                        </a:rPr>
                        <a:t>核心数，</a:t>
                      </a:r>
                      <a:r>
                        <a:rPr lang="en-US" altLang="zh-CN" sz="1600" dirty="0">
                          <a:solidFill>
                            <a:srgbClr val="59595A"/>
                          </a:solidFill>
                          <a:latin typeface="Gill Sans MT" panose="020B0502020104020203" pitchFamily="34" charset="0"/>
                          <a:ea typeface="+mj-ea"/>
                        </a:rPr>
                        <a:t>654mm2</a:t>
                      </a:r>
                      <a:endParaRPr lang="zh-CN" altLang="en-US" sz="1600" dirty="0">
                        <a:solidFill>
                          <a:srgbClr val="59595A"/>
                        </a:solidFill>
                        <a:latin typeface="Gill Sans MT" panose="020B0502020104020203" pitchFamily="34" charset="0"/>
                        <a:ea typeface="+mj-ea"/>
                      </a:endParaRPr>
                    </a:p>
                  </a:txBody>
                  <a:tcPr anchor="ctr"/>
                </a:tc>
                <a:extLst>
                  <a:ext uri="{0D108BD9-81ED-4DB2-BD59-A6C34878D82A}">
                    <a16:rowId xmlns:a16="http://schemas.microsoft.com/office/drawing/2014/main" val="4235343888"/>
                  </a:ext>
                </a:extLst>
              </a:tr>
              <a:tr h="816247">
                <a:tc>
                  <a:txBody>
                    <a:bodyPr/>
                    <a:lstStyle/>
                    <a:p>
                      <a:pPr algn="ctr"/>
                      <a:r>
                        <a:rPr lang="zh-CN" altLang="en-US" sz="1600" dirty="0">
                          <a:solidFill>
                            <a:srgbClr val="59595A"/>
                          </a:solidFill>
                          <a:latin typeface="Gill Sans MT" panose="020B0502020104020203" pitchFamily="34" charset="0"/>
                          <a:ea typeface="+mj-ea"/>
                        </a:rPr>
                        <a:t>格点</a:t>
                      </a:r>
                    </a:p>
                  </a:txBody>
                  <a:tcPr anchor="ctr"/>
                </a:tc>
                <a:tc>
                  <a:txBody>
                    <a:bodyPr/>
                    <a:lstStyle/>
                    <a:p>
                      <a:pPr algn="ctr"/>
                      <a:r>
                        <a:rPr lang="en-US" altLang="zh-CN" sz="1600" dirty="0">
                          <a:solidFill>
                            <a:srgbClr val="59595A"/>
                          </a:solidFill>
                          <a:latin typeface="Gill Sans MT" panose="020B0502020104020203" pitchFamily="34" charset="0"/>
                          <a:ea typeface="+mj-ea"/>
                        </a:rPr>
                        <a:t>DOJO</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Tile</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11GB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9050</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TFLOPS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单个训练模组，每</a:t>
                      </a:r>
                      <a:r>
                        <a:rPr lang="en-US" altLang="zh-CN" sz="1600" dirty="0">
                          <a:solidFill>
                            <a:srgbClr val="59595A"/>
                          </a:solidFill>
                          <a:latin typeface="Gill Sans MT" panose="020B0502020104020203" pitchFamily="34" charset="0"/>
                          <a:ea typeface="+mj-ea"/>
                        </a:rPr>
                        <a:t>5x5</a:t>
                      </a:r>
                      <a:r>
                        <a:rPr lang="zh-CN" altLang="en-US" sz="1600" dirty="0">
                          <a:solidFill>
                            <a:srgbClr val="59595A"/>
                          </a:solidFill>
                          <a:latin typeface="Gill Sans MT" panose="020B0502020104020203" pitchFamily="34" charset="0"/>
                          <a:ea typeface="+mj-ea"/>
                        </a:rPr>
                        <a:t>个芯片组成一个训练模组</a:t>
                      </a:r>
                    </a:p>
                  </a:txBody>
                  <a:tcPr anchor="ctr"/>
                </a:tc>
                <a:extLst>
                  <a:ext uri="{0D108BD9-81ED-4DB2-BD59-A6C34878D82A}">
                    <a16:rowId xmlns:a16="http://schemas.microsoft.com/office/drawing/2014/main" val="2361064064"/>
                  </a:ext>
                </a:extLst>
              </a:tr>
              <a:tr h="816247">
                <a:tc>
                  <a:txBody>
                    <a:bodyPr/>
                    <a:lstStyle/>
                    <a:p>
                      <a:pPr algn="ctr"/>
                      <a:r>
                        <a:rPr lang="zh-CN" altLang="en-US" sz="1600" dirty="0">
                          <a:solidFill>
                            <a:srgbClr val="59595A"/>
                          </a:solidFill>
                          <a:latin typeface="Gill Sans MT" panose="020B0502020104020203" pitchFamily="34" charset="0"/>
                          <a:ea typeface="+mj-ea"/>
                        </a:rPr>
                        <a:t>集群</a:t>
                      </a:r>
                    </a:p>
                  </a:txBody>
                  <a:tcPr anchor="ctr"/>
                </a:tc>
                <a:tc>
                  <a:txBody>
                    <a:bodyPr/>
                    <a:lstStyle/>
                    <a:p>
                      <a:pPr algn="ctr"/>
                      <a:r>
                        <a:rPr lang="en-US" altLang="zh-CN" sz="1600" dirty="0">
                          <a:solidFill>
                            <a:srgbClr val="59595A"/>
                          </a:solidFill>
                          <a:latin typeface="Gill Sans MT" panose="020B0502020104020203" pitchFamily="34" charset="0"/>
                          <a:ea typeface="+mj-ea"/>
                        </a:rPr>
                        <a:t>ExaPOD</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1320GB</a:t>
                      </a:r>
                      <a:endParaRPr lang="zh-CN" altLang="en-US" sz="1600" dirty="0">
                        <a:solidFill>
                          <a:srgbClr val="59595A"/>
                        </a:solidFill>
                        <a:latin typeface="Gill Sans MT" panose="020B0502020104020203" pitchFamily="34" charset="0"/>
                        <a:ea typeface="+mj-ea"/>
                      </a:endParaRPr>
                    </a:p>
                  </a:txBody>
                  <a:tcPr anchor="ctr"/>
                </a:tc>
                <a:tc>
                  <a:txBody>
                    <a:bodyPr/>
                    <a:lstStyle/>
                    <a:p>
                      <a:pPr algn="ctr"/>
                      <a:r>
                        <a:rPr lang="en-US" altLang="zh-CN" sz="1600" dirty="0">
                          <a:solidFill>
                            <a:srgbClr val="59595A"/>
                          </a:solidFill>
                          <a:latin typeface="Gill Sans MT" panose="020B0502020104020203" pitchFamily="34" charset="0"/>
                          <a:ea typeface="+mj-ea"/>
                        </a:rPr>
                        <a:t>1.1</a:t>
                      </a:r>
                      <a:r>
                        <a:rPr lang="zh-CN" altLang="en-US" sz="1600" dirty="0">
                          <a:solidFill>
                            <a:srgbClr val="59595A"/>
                          </a:solidFill>
                          <a:latin typeface="Gill Sans MT" panose="020B0502020104020203" pitchFamily="34" charset="0"/>
                          <a:ea typeface="+mj-ea"/>
                        </a:rPr>
                        <a:t> </a:t>
                      </a:r>
                      <a:r>
                        <a:rPr lang="en-US" altLang="zh-CN" sz="1600" dirty="0">
                          <a:solidFill>
                            <a:srgbClr val="59595A"/>
                          </a:solidFill>
                          <a:latin typeface="Gill Sans MT" panose="020B0502020104020203" pitchFamily="34" charset="0"/>
                          <a:ea typeface="+mj-ea"/>
                        </a:rPr>
                        <a:t>EFLOPS</a:t>
                      </a:r>
                      <a:endParaRPr lang="zh-CN" altLang="en-US" sz="1600" dirty="0">
                        <a:solidFill>
                          <a:srgbClr val="59595A"/>
                        </a:solidFill>
                        <a:latin typeface="Gill Sans MT" panose="020B0502020104020203" pitchFamily="34" charset="0"/>
                        <a:ea typeface="+mj-ea"/>
                      </a:endParaRPr>
                    </a:p>
                  </a:txBody>
                  <a:tcPr anchor="ctr"/>
                </a:tc>
                <a:tc>
                  <a:txBody>
                    <a:bodyPr/>
                    <a:lstStyle/>
                    <a:p>
                      <a:pPr algn="l"/>
                      <a:r>
                        <a:rPr lang="zh-CN" altLang="en-US" sz="1600" dirty="0">
                          <a:solidFill>
                            <a:srgbClr val="59595A"/>
                          </a:solidFill>
                          <a:latin typeface="Gill Sans MT" panose="020B0502020104020203" pitchFamily="34" charset="0"/>
                          <a:ea typeface="+mj-ea"/>
                        </a:rPr>
                        <a:t>训练集群，每</a:t>
                      </a:r>
                      <a:r>
                        <a:rPr lang="en-US" altLang="zh-CN" sz="1600" dirty="0">
                          <a:solidFill>
                            <a:srgbClr val="59595A"/>
                          </a:solidFill>
                          <a:latin typeface="Gill Sans MT" panose="020B0502020104020203" pitchFamily="34" charset="0"/>
                          <a:ea typeface="+mj-ea"/>
                        </a:rPr>
                        <a:t>12</a:t>
                      </a:r>
                      <a:r>
                        <a:rPr lang="zh-CN" altLang="en-US" sz="1600" dirty="0">
                          <a:solidFill>
                            <a:srgbClr val="59595A"/>
                          </a:solidFill>
                          <a:latin typeface="Gill Sans MT" panose="020B0502020104020203" pitchFamily="34" charset="0"/>
                          <a:ea typeface="+mj-ea"/>
                        </a:rPr>
                        <a:t>个训练模组组成一个机柜，每</a:t>
                      </a:r>
                      <a:r>
                        <a:rPr lang="en-US" altLang="zh-CN" sz="1600" dirty="0">
                          <a:solidFill>
                            <a:srgbClr val="59595A"/>
                          </a:solidFill>
                          <a:latin typeface="Gill Sans MT" panose="020B0502020104020203" pitchFamily="34" charset="0"/>
                          <a:ea typeface="+mj-ea"/>
                        </a:rPr>
                        <a:t>10</a:t>
                      </a:r>
                      <a:r>
                        <a:rPr lang="zh-CN" altLang="en-US" sz="1600" dirty="0">
                          <a:solidFill>
                            <a:srgbClr val="59595A"/>
                          </a:solidFill>
                          <a:latin typeface="Gill Sans MT" panose="020B0502020104020203" pitchFamily="34" charset="0"/>
                          <a:ea typeface="+mj-ea"/>
                        </a:rPr>
                        <a:t>个机柜组成一个</a:t>
                      </a:r>
                      <a:r>
                        <a:rPr lang="en-US" altLang="zh-CN" sz="1600" dirty="0">
                          <a:solidFill>
                            <a:srgbClr val="59595A"/>
                          </a:solidFill>
                          <a:latin typeface="Gill Sans MT" panose="020B0502020104020203" pitchFamily="34" charset="0"/>
                          <a:ea typeface="+mj-ea"/>
                        </a:rPr>
                        <a:t>ExaPOD</a:t>
                      </a:r>
                      <a:r>
                        <a:rPr lang="zh-CN" altLang="en-US" sz="1600" dirty="0">
                          <a:solidFill>
                            <a:srgbClr val="59595A"/>
                          </a:solidFill>
                          <a:latin typeface="Gill Sans MT" panose="020B0502020104020203" pitchFamily="34" charset="0"/>
                          <a:ea typeface="+mj-ea"/>
                        </a:rPr>
                        <a:t>，一共</a:t>
                      </a:r>
                      <a:r>
                        <a:rPr lang="en-US" altLang="zh-CN" sz="1600" dirty="0">
                          <a:solidFill>
                            <a:srgbClr val="59595A"/>
                          </a:solidFill>
                          <a:latin typeface="Gill Sans MT" panose="020B0502020104020203" pitchFamily="34" charset="0"/>
                          <a:ea typeface="+mj-ea"/>
                        </a:rPr>
                        <a:t>3000</a:t>
                      </a:r>
                      <a:r>
                        <a:rPr lang="zh-CN" altLang="en-US" sz="1600" dirty="0">
                          <a:solidFill>
                            <a:srgbClr val="59595A"/>
                          </a:solidFill>
                          <a:latin typeface="Gill Sans MT" panose="020B0502020104020203" pitchFamily="34" charset="0"/>
                          <a:ea typeface="+mj-ea"/>
                        </a:rPr>
                        <a:t>个</a:t>
                      </a:r>
                      <a:r>
                        <a:rPr lang="en-US" altLang="zh-CN" sz="1600" dirty="0">
                          <a:solidFill>
                            <a:srgbClr val="59595A"/>
                          </a:solidFill>
                          <a:latin typeface="Gill Sans MT" panose="020B0502020104020203" pitchFamily="34" charset="0"/>
                          <a:ea typeface="+mj-ea"/>
                        </a:rPr>
                        <a:t>D1</a:t>
                      </a:r>
                      <a:r>
                        <a:rPr lang="zh-CN" altLang="en-US" sz="1600" dirty="0">
                          <a:solidFill>
                            <a:srgbClr val="59595A"/>
                          </a:solidFill>
                          <a:latin typeface="Gill Sans MT" panose="020B0502020104020203" pitchFamily="34" charset="0"/>
                          <a:ea typeface="+mj-ea"/>
                        </a:rPr>
                        <a:t>芯片</a:t>
                      </a:r>
                    </a:p>
                  </a:txBody>
                  <a:tcPr anchor="ctr"/>
                </a:tc>
                <a:extLst>
                  <a:ext uri="{0D108BD9-81ED-4DB2-BD59-A6C34878D82A}">
                    <a16:rowId xmlns:a16="http://schemas.microsoft.com/office/drawing/2014/main" val="1554630205"/>
                  </a:ext>
                </a:extLst>
              </a:tr>
            </a:tbl>
          </a:graphicData>
        </a:graphic>
      </p:graphicFrame>
      <p:grpSp>
        <p:nvGrpSpPr>
          <p:cNvPr id="6" name="组合 5">
            <a:extLst>
              <a:ext uri="{FF2B5EF4-FFF2-40B4-BE49-F238E27FC236}">
                <a16:creationId xmlns:a16="http://schemas.microsoft.com/office/drawing/2014/main" id="{E575CF3D-1A13-2B49-8B6A-B9F646F87F19}"/>
              </a:ext>
            </a:extLst>
          </p:cNvPr>
          <p:cNvGrpSpPr/>
          <p:nvPr/>
        </p:nvGrpSpPr>
        <p:grpSpPr>
          <a:xfrm>
            <a:off x="481757" y="3105046"/>
            <a:ext cx="887428" cy="3174785"/>
            <a:chOff x="337741" y="3105046"/>
            <a:chExt cx="887428" cy="3174785"/>
          </a:xfrm>
        </p:grpSpPr>
        <p:pic>
          <p:nvPicPr>
            <p:cNvPr id="7" name="图片 6">
              <a:extLst>
                <a:ext uri="{FF2B5EF4-FFF2-40B4-BE49-F238E27FC236}">
                  <a16:creationId xmlns:a16="http://schemas.microsoft.com/office/drawing/2014/main" id="{85A0C590-675E-0348-9653-52B547F45D1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7741" y="5610074"/>
              <a:ext cx="868874" cy="6697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a:extLst>
                <a:ext uri="{FF2B5EF4-FFF2-40B4-BE49-F238E27FC236}">
                  <a16:creationId xmlns:a16="http://schemas.microsoft.com/office/drawing/2014/main" id="{DADFDC16-5F69-7140-BA88-8B2BA710931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741" y="4761174"/>
              <a:ext cx="868874" cy="711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a:extLst>
                <a:ext uri="{FF2B5EF4-FFF2-40B4-BE49-F238E27FC236}">
                  <a16:creationId xmlns:a16="http://schemas.microsoft.com/office/drawing/2014/main" id="{73D54AA7-E205-D24C-84C4-8A2643D7AFD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7741" y="3912275"/>
              <a:ext cx="868873" cy="7114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a:extLst>
                <a:ext uri="{FF2B5EF4-FFF2-40B4-BE49-F238E27FC236}">
                  <a16:creationId xmlns:a16="http://schemas.microsoft.com/office/drawing/2014/main" id="{29F0604A-0498-8B44-8BE5-7CFF5F8B9A6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7741" y="3105046"/>
              <a:ext cx="887428" cy="6697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3555038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A386B39-2759-7A44-9557-B3EC2C74BE71}"/>
              </a:ext>
            </a:extLst>
          </p:cNvPr>
          <p:cNvSpPr>
            <a:spLocks noGrp="1"/>
          </p:cNvSpPr>
          <p:nvPr>
            <p:ph type="title"/>
          </p:nvPr>
        </p:nvSpPr>
        <p:spPr/>
        <p:txBody>
          <a:bodyPr/>
          <a:lstStyle/>
          <a:p>
            <a:r>
              <a:rPr lang="en-US" altLang="zh-CN" dirty="0">
                <a:ea typeface="+mj-ea"/>
              </a:rPr>
              <a:t>DOJO</a:t>
            </a:r>
            <a:r>
              <a:rPr lang="zh-CN" altLang="en-US" dirty="0">
                <a:ea typeface="+mj-ea"/>
              </a:rPr>
              <a:t> </a:t>
            </a:r>
            <a:r>
              <a:rPr lang="zh-CN" altLang="en-US" dirty="0"/>
              <a:t>超级计算机系统</a:t>
            </a:r>
            <a:endParaRPr lang="zh-CN" altLang="en-US" dirty="0">
              <a:ea typeface="+mj-ea"/>
            </a:endParaRPr>
          </a:p>
        </p:txBody>
      </p:sp>
      <p:sp>
        <p:nvSpPr>
          <p:cNvPr id="2" name="内容占位符 1">
            <a:extLst>
              <a:ext uri="{FF2B5EF4-FFF2-40B4-BE49-F238E27FC236}">
                <a16:creationId xmlns:a16="http://schemas.microsoft.com/office/drawing/2014/main" id="{160DCD43-F211-1D4E-B374-ECA131B145E1}"/>
              </a:ext>
            </a:extLst>
          </p:cNvPr>
          <p:cNvSpPr>
            <a:spLocks noGrp="1"/>
          </p:cNvSpPr>
          <p:nvPr>
            <p:ph sz="half" idx="1"/>
          </p:nvPr>
        </p:nvSpPr>
        <p:spPr>
          <a:xfrm>
            <a:off x="623635" y="1351536"/>
            <a:ext cx="10963473" cy="1933448"/>
          </a:xfrm>
        </p:spPr>
        <p:txBody>
          <a:bodyPr/>
          <a:lstStyle/>
          <a:p>
            <a:r>
              <a:rPr lang="zh-CN" altLang="en-US" sz="1800" dirty="0">
                <a:solidFill>
                  <a:schemeClr val="tx1">
                    <a:lumMod val="85000"/>
                  </a:schemeClr>
                </a:solidFill>
              </a:rPr>
              <a:t>可以把一个 </a:t>
            </a:r>
            <a:r>
              <a:rPr lang="en-US" altLang="zh-CN" sz="1800" dirty="0">
                <a:solidFill>
                  <a:schemeClr val="tx1">
                    <a:lumMod val="85000"/>
                  </a:schemeClr>
                </a:solidFill>
              </a:rPr>
              <a:t>DOJO</a:t>
            </a:r>
            <a:r>
              <a:rPr lang="zh-CN" altLang="en-US" sz="1800" dirty="0">
                <a:solidFill>
                  <a:schemeClr val="tx1">
                    <a:lumMod val="85000"/>
                  </a:schemeClr>
                </a:solidFill>
              </a:rPr>
              <a:t> </a:t>
            </a:r>
            <a:r>
              <a:rPr lang="en-US" altLang="zh-CN" sz="1800" dirty="0">
                <a:solidFill>
                  <a:schemeClr val="tx1">
                    <a:lumMod val="85000"/>
                  </a:schemeClr>
                </a:solidFill>
              </a:rPr>
              <a:t>Core</a:t>
            </a:r>
            <a:r>
              <a:rPr lang="zh-CN" altLang="en-US" sz="1800" dirty="0">
                <a:solidFill>
                  <a:schemeClr val="tx1">
                    <a:lumMod val="85000"/>
                  </a:schemeClr>
                </a:solidFill>
              </a:rPr>
              <a:t> 当做一台具有 </a:t>
            </a:r>
            <a:r>
              <a:rPr lang="en-US" altLang="zh-CN" sz="1800" dirty="0">
                <a:solidFill>
                  <a:schemeClr val="tx1">
                    <a:lumMod val="85000"/>
                  </a:schemeClr>
                </a:solidFill>
              </a:rPr>
              <a:t>CPU </a:t>
            </a:r>
            <a:r>
              <a:rPr lang="zh-CN" altLang="en-US" sz="1800" dirty="0">
                <a:solidFill>
                  <a:schemeClr val="tx1">
                    <a:lumMod val="85000"/>
                  </a:schemeClr>
                </a:solidFill>
              </a:rPr>
              <a:t>专用内存和 </a:t>
            </a:r>
            <a:r>
              <a:rPr lang="en-US" altLang="zh-CN" sz="1800" dirty="0">
                <a:solidFill>
                  <a:schemeClr val="tx1">
                    <a:lumMod val="85000"/>
                  </a:schemeClr>
                </a:solidFill>
              </a:rPr>
              <a:t>I/O </a:t>
            </a:r>
            <a:r>
              <a:rPr lang="zh-CN" altLang="en-US" sz="1800" dirty="0">
                <a:solidFill>
                  <a:schemeClr val="tx1">
                    <a:lumMod val="85000"/>
                  </a:schemeClr>
                </a:solidFill>
              </a:rPr>
              <a:t>接口的</a:t>
            </a:r>
            <a:r>
              <a:rPr lang="en-US" altLang="zh-CN" sz="1800" dirty="0">
                <a:solidFill>
                  <a:schemeClr val="tx1">
                    <a:lumMod val="85000"/>
                  </a:schemeClr>
                </a:solidFill>
              </a:rPr>
              <a:t>PC</a:t>
            </a:r>
            <a:r>
              <a:rPr lang="zh-CN" altLang="en-US" sz="1800" dirty="0">
                <a:solidFill>
                  <a:schemeClr val="tx1">
                    <a:lumMod val="85000"/>
                  </a:schemeClr>
                </a:solidFill>
              </a:rPr>
              <a:t>，每个 </a:t>
            </a:r>
            <a:r>
              <a:rPr lang="en-US" altLang="zh-CN" sz="1800" dirty="0">
                <a:solidFill>
                  <a:schemeClr val="tx1">
                    <a:lumMod val="85000"/>
                  </a:schemeClr>
                </a:solidFill>
              </a:rPr>
              <a:t>Core</a:t>
            </a:r>
            <a:r>
              <a:rPr lang="zh-CN" altLang="en-US" sz="1800" dirty="0">
                <a:solidFill>
                  <a:schemeClr val="tx1">
                    <a:lumMod val="85000"/>
                  </a:schemeClr>
                </a:solidFill>
              </a:rPr>
              <a:t> 都可以执行独立任务，不依赖于共享 </a:t>
            </a:r>
            <a:r>
              <a:rPr lang="en-US" altLang="zh-CN" sz="1800" dirty="0">
                <a:solidFill>
                  <a:schemeClr val="tx1">
                    <a:lumMod val="85000"/>
                  </a:schemeClr>
                </a:solidFill>
              </a:rPr>
              <a:t>Cache</a:t>
            </a:r>
            <a:r>
              <a:rPr lang="zh-CN" altLang="en-US" sz="1800" dirty="0">
                <a:solidFill>
                  <a:schemeClr val="tx1">
                    <a:lumMod val="85000"/>
                  </a:schemeClr>
                </a:solidFill>
              </a:rPr>
              <a:t> 或 </a:t>
            </a:r>
            <a:r>
              <a:rPr lang="en-US" altLang="zh-CN" sz="1800" dirty="0">
                <a:solidFill>
                  <a:schemeClr val="tx1">
                    <a:lumMod val="85000"/>
                  </a:schemeClr>
                </a:solidFill>
              </a:rPr>
              <a:t>Register</a:t>
            </a:r>
            <a:r>
              <a:rPr lang="zh-CN" altLang="en-US" sz="1800" dirty="0">
                <a:solidFill>
                  <a:schemeClr val="tx1">
                    <a:lumMod val="85000"/>
                  </a:schemeClr>
                </a:solidFill>
              </a:rPr>
              <a:t> </a:t>
            </a:r>
            <a:r>
              <a:rPr lang="en-US" altLang="zh-CN" sz="1800" dirty="0">
                <a:solidFill>
                  <a:schemeClr val="tx1">
                    <a:lumMod val="85000"/>
                  </a:schemeClr>
                </a:solidFill>
              </a:rPr>
              <a:t>File</a:t>
            </a:r>
            <a:r>
              <a:rPr lang="zh-CN" altLang="en-US" sz="1800" dirty="0">
                <a:solidFill>
                  <a:schemeClr val="tx1">
                    <a:lumMod val="85000"/>
                  </a:schemeClr>
                </a:solidFill>
              </a:rPr>
              <a:t>。</a:t>
            </a:r>
          </a:p>
          <a:p>
            <a:r>
              <a:rPr lang="en-US" altLang="zh-CN" sz="1800" dirty="0">
                <a:solidFill>
                  <a:schemeClr val="tx1">
                    <a:lumMod val="85000"/>
                  </a:schemeClr>
                </a:solidFill>
              </a:rPr>
              <a:t>D1 </a:t>
            </a:r>
            <a:r>
              <a:rPr lang="zh-CN" altLang="en-US" sz="1800" dirty="0">
                <a:solidFill>
                  <a:schemeClr val="tx1">
                    <a:lumMod val="85000"/>
                  </a:schemeClr>
                </a:solidFill>
              </a:rPr>
              <a:t>作为超标量（</a:t>
            </a:r>
            <a:r>
              <a:rPr lang="en-US" altLang="zh-CN" sz="1800" dirty="0">
                <a:solidFill>
                  <a:schemeClr val="tx1">
                    <a:lumMod val="85000"/>
                  </a:schemeClr>
                </a:solidFill>
              </a:rPr>
              <a:t>Super</a:t>
            </a:r>
            <a:r>
              <a:rPr lang="zh-CN" altLang="en-US" sz="1800" dirty="0">
                <a:solidFill>
                  <a:schemeClr val="tx1">
                    <a:lumMod val="85000"/>
                  </a:schemeClr>
                </a:solidFill>
              </a:rPr>
              <a:t> </a:t>
            </a:r>
            <a:r>
              <a:rPr lang="en-US" altLang="zh-CN" sz="1800" dirty="0">
                <a:solidFill>
                  <a:schemeClr val="tx1">
                    <a:lumMod val="85000"/>
                  </a:schemeClr>
                </a:solidFill>
              </a:rPr>
              <a:t>Scalar</a:t>
            </a:r>
            <a:r>
              <a:rPr lang="zh-CN" altLang="en-US" sz="1800" dirty="0">
                <a:solidFill>
                  <a:schemeClr val="tx1">
                    <a:lumMod val="85000"/>
                  </a:schemeClr>
                </a:solidFill>
              </a:rPr>
              <a:t>）内核，这意味着它在内核支持指令级并行，使用更多线程来驱动更多指令通过 </a:t>
            </a:r>
            <a:r>
              <a:rPr lang="en-US" altLang="zh-CN" sz="1800" dirty="0">
                <a:solidFill>
                  <a:schemeClr val="tx1">
                    <a:lumMod val="85000"/>
                  </a:schemeClr>
                </a:solidFill>
              </a:rPr>
              <a:t>DOJO</a:t>
            </a:r>
            <a:r>
              <a:rPr lang="zh-CN" altLang="en-US" sz="1800" dirty="0">
                <a:solidFill>
                  <a:schemeClr val="tx1">
                    <a:lumMod val="85000"/>
                  </a:schemeClr>
                </a:solidFill>
              </a:rPr>
              <a:t> </a:t>
            </a:r>
            <a:r>
              <a:rPr lang="en-US" altLang="zh-CN" sz="1800" dirty="0">
                <a:solidFill>
                  <a:schemeClr val="tx1">
                    <a:lumMod val="85000"/>
                  </a:schemeClr>
                </a:solidFill>
              </a:rPr>
              <a:t>Core</a:t>
            </a:r>
            <a:r>
              <a:rPr lang="zh-CN" altLang="en-US" sz="1800" dirty="0">
                <a:solidFill>
                  <a:schemeClr val="tx1">
                    <a:lumMod val="85000"/>
                  </a:schemeClr>
                </a:solidFill>
              </a:rPr>
              <a:t>，多线程执行意味着每时钟周期执行更多任务。</a:t>
            </a:r>
          </a:p>
        </p:txBody>
      </p:sp>
      <p:grpSp>
        <p:nvGrpSpPr>
          <p:cNvPr id="3" name="组合 2">
            <a:extLst>
              <a:ext uri="{FF2B5EF4-FFF2-40B4-BE49-F238E27FC236}">
                <a16:creationId xmlns:a16="http://schemas.microsoft.com/office/drawing/2014/main" id="{2A51C153-6348-DF4E-BCC0-8EDD1C9405F2}"/>
              </a:ext>
            </a:extLst>
          </p:cNvPr>
          <p:cNvGrpSpPr/>
          <p:nvPr/>
        </p:nvGrpSpPr>
        <p:grpSpPr>
          <a:xfrm>
            <a:off x="238572" y="3595760"/>
            <a:ext cx="11719618" cy="2198736"/>
            <a:chOff x="293690" y="3861048"/>
            <a:chExt cx="11719618" cy="2198736"/>
          </a:xfrm>
        </p:grpSpPr>
        <p:pic>
          <p:nvPicPr>
            <p:cNvPr id="10" name="图片 9">
              <a:extLst>
                <a:ext uri="{FF2B5EF4-FFF2-40B4-BE49-F238E27FC236}">
                  <a16:creationId xmlns:a16="http://schemas.microsoft.com/office/drawing/2014/main" id="{FCC61090-B132-E946-9688-F0B61B4B65C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93690" y="3933056"/>
              <a:ext cx="3754686" cy="2126728"/>
            </a:xfrm>
            <a:prstGeom prst="rect">
              <a:avLst/>
            </a:prstGeom>
          </p:spPr>
        </p:pic>
        <p:pic>
          <p:nvPicPr>
            <p:cNvPr id="11" name="图片 10">
              <a:extLst>
                <a:ext uri="{FF2B5EF4-FFF2-40B4-BE49-F238E27FC236}">
                  <a16:creationId xmlns:a16="http://schemas.microsoft.com/office/drawing/2014/main" id="{E6DD49D6-4444-5F46-923A-8E1A76FB1D6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276155" y="3861048"/>
              <a:ext cx="3754686" cy="2126728"/>
            </a:xfrm>
            <a:prstGeom prst="rect">
              <a:avLst/>
            </a:prstGeom>
          </p:spPr>
        </p:pic>
        <p:pic>
          <p:nvPicPr>
            <p:cNvPr id="12" name="图片 11">
              <a:extLst>
                <a:ext uri="{FF2B5EF4-FFF2-40B4-BE49-F238E27FC236}">
                  <a16:creationId xmlns:a16="http://schemas.microsoft.com/office/drawing/2014/main" id="{14E5EF04-05EB-AE41-9E4F-9F9A40B114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58621" y="3861048"/>
              <a:ext cx="3754687" cy="2085936"/>
            </a:xfrm>
            <a:prstGeom prst="rect">
              <a:avLst/>
            </a:prstGeom>
          </p:spPr>
        </p:pic>
      </p:grpSp>
    </p:spTree>
    <p:extLst>
      <p:ext uri="{BB962C8B-B14F-4D97-AF65-F5344CB8AC3E}">
        <p14:creationId xmlns:p14="http://schemas.microsoft.com/office/powerpoint/2010/main" val="1468228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C00000"/>
                </a:solidFill>
                <a:latin typeface="Futura Medium" panose="020B0602020204020303" pitchFamily="34" charset="-79"/>
                <a:cs typeface="Futura Medium" panose="020B0602020204020303" pitchFamily="34" charset="-79"/>
              </a:rPr>
              <a:t>DOJO</a:t>
            </a:r>
            <a:r>
              <a:rPr kumimoji="1" lang="zh-CN" altLang="en-US" sz="9600" b="1" dirty="0">
                <a:solidFill>
                  <a:srgbClr val="C00000"/>
                </a:solidFill>
                <a:latin typeface="Futura Medium" panose="020B0602020204020303" pitchFamily="34" charset="-79"/>
                <a:cs typeface="Futura Medium" panose="020B0602020204020303" pitchFamily="34" charset="-79"/>
              </a:rPr>
              <a:t> </a:t>
            </a:r>
            <a:r>
              <a:rPr kumimoji="1" lang="en-US" altLang="zh-CN" sz="9600" b="1" dirty="0">
                <a:solidFill>
                  <a:srgbClr val="C00000"/>
                </a:solidFill>
                <a:latin typeface="Futura Medium" panose="020B0602020204020303" pitchFamily="34" charset="-79"/>
                <a:cs typeface="Futura Medium" panose="020B0602020204020303" pitchFamily="34" charset="-79"/>
              </a:rPr>
              <a:t>Core</a:t>
            </a:r>
          </a:p>
          <a:p>
            <a:pPr marL="0" indent="0" algn="ctr">
              <a:lnSpc>
                <a:spcPct val="100000"/>
              </a:lnSpc>
              <a:buNone/>
            </a:pPr>
            <a:r>
              <a:rPr kumimoji="1" lang="zh-CN" altLang="en-US" sz="9600" b="1" dirty="0">
                <a:solidFill>
                  <a:srgbClr val="C00000"/>
                </a:solidFill>
                <a:latin typeface="Futura Medium" panose="020B0602020204020303" pitchFamily="34" charset="-79"/>
                <a:cs typeface="Futura Medium" panose="020B0602020204020303" pitchFamily="34" charset="-79"/>
              </a:rPr>
              <a:t>整体结构</a:t>
            </a:r>
            <a:endParaRPr kumimoji="1" lang="en-US" altLang="zh-CN" sz="9600" b="1"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866563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196897-7F9A-CE4C-AE67-0BC909D43716}"/>
              </a:ext>
            </a:extLst>
          </p:cNvPr>
          <p:cNvSpPr>
            <a:spLocks noGrp="1"/>
          </p:cNvSpPr>
          <p:nvPr>
            <p:ph type="title"/>
          </p:nvPr>
        </p:nvSpPr>
        <p:spPr/>
        <p:txBody>
          <a:bodyPr/>
          <a:lstStyle/>
          <a:p>
            <a:r>
              <a:rPr lang="en-US" altLang="zh-CN" b="0" dirty="0"/>
              <a:t>DOJO</a:t>
            </a:r>
            <a:r>
              <a:rPr lang="zh-CN" altLang="en-US" b="0" dirty="0"/>
              <a:t> </a:t>
            </a:r>
            <a:r>
              <a:rPr lang="en-US" altLang="zh-CN" b="0" dirty="0"/>
              <a:t>Core</a:t>
            </a:r>
            <a:r>
              <a:rPr lang="zh-CN" altLang="en-US" b="0" dirty="0"/>
              <a:t> 主要参数</a:t>
            </a:r>
            <a:endParaRPr kumimoji="1" lang="zh-CN" altLang="en-US" dirty="0"/>
          </a:p>
        </p:txBody>
      </p:sp>
      <p:graphicFrame>
        <p:nvGraphicFramePr>
          <p:cNvPr id="6" name="表格 5">
            <a:extLst>
              <a:ext uri="{FF2B5EF4-FFF2-40B4-BE49-F238E27FC236}">
                <a16:creationId xmlns:a16="http://schemas.microsoft.com/office/drawing/2014/main" id="{2030E85F-4AEE-7242-A2F8-ED41C5A143DB}"/>
              </a:ext>
            </a:extLst>
          </p:cNvPr>
          <p:cNvGraphicFramePr>
            <a:graphicFrameLocks noGrp="1"/>
          </p:cNvGraphicFramePr>
          <p:nvPr/>
        </p:nvGraphicFramePr>
        <p:xfrm>
          <a:off x="481757" y="1412776"/>
          <a:ext cx="4235446" cy="4871341"/>
        </p:xfrm>
        <a:graphic>
          <a:graphicData uri="http://schemas.openxmlformats.org/drawingml/2006/table">
            <a:tbl>
              <a:tblPr firstRow="1" bandRow="1">
                <a:tableStyleId>{0E3FDE45-AF77-4B5C-9715-49D594BDF05E}</a:tableStyleId>
              </a:tblPr>
              <a:tblGrid>
                <a:gridCol w="2117723">
                  <a:extLst>
                    <a:ext uri="{9D8B030D-6E8A-4147-A177-3AD203B41FA5}">
                      <a16:colId xmlns:a16="http://schemas.microsoft.com/office/drawing/2014/main" val="3743124973"/>
                    </a:ext>
                  </a:extLst>
                </a:gridCol>
                <a:gridCol w="2117723">
                  <a:extLst>
                    <a:ext uri="{9D8B030D-6E8A-4147-A177-3AD203B41FA5}">
                      <a16:colId xmlns:a16="http://schemas.microsoft.com/office/drawing/2014/main" val="3154708016"/>
                    </a:ext>
                  </a:extLst>
                </a:gridCol>
              </a:tblGrid>
              <a:tr h="376345">
                <a:tc>
                  <a:txBody>
                    <a:bodyPr/>
                    <a:lstStyle/>
                    <a:p>
                      <a:pPr algn="ctr"/>
                      <a:r>
                        <a:rPr lang="zh-CN" altLang="en-US" sz="1600" b="1" dirty="0">
                          <a:solidFill>
                            <a:srgbClr val="59595A"/>
                          </a:solidFill>
                          <a:latin typeface="Gill Sans MT" panose="020B0502020104020203" pitchFamily="34" charset="0"/>
                          <a:ea typeface="+mj-ea"/>
                        </a:rPr>
                        <a:t>数据格式</a:t>
                      </a:r>
                    </a:p>
                  </a:txBody>
                  <a:tcPr anchor="ctr"/>
                </a:tc>
                <a:tc>
                  <a:txBody>
                    <a:bodyPr/>
                    <a:lstStyle/>
                    <a:p>
                      <a:pPr algn="ctr"/>
                      <a:r>
                        <a:rPr lang="en-US" altLang="zh-CN" sz="1600" b="0" dirty="0">
                          <a:solidFill>
                            <a:srgbClr val="59595A"/>
                          </a:solidFill>
                          <a:latin typeface="Gill Sans MT" panose="020B0502020104020203" pitchFamily="34" charset="0"/>
                          <a:ea typeface="+mj-ea"/>
                        </a:rPr>
                        <a:t>FP16/FP32</a:t>
                      </a:r>
                    </a:p>
                    <a:p>
                      <a:pPr algn="ctr"/>
                      <a:r>
                        <a:rPr lang="en-US" altLang="zh-CN" sz="1600" b="0" dirty="0">
                          <a:solidFill>
                            <a:srgbClr val="59595A"/>
                          </a:solidFill>
                          <a:latin typeface="Gill Sans MT" panose="020B0502020104020203" pitchFamily="34" charset="0"/>
                          <a:ea typeface="+mj-ea"/>
                        </a:rPr>
                        <a:t>BFP16/CFP16/CFP8</a:t>
                      </a:r>
                      <a:endParaRPr lang="zh-CN" altLang="en-US" sz="1600" b="0" dirty="0">
                        <a:solidFill>
                          <a:srgbClr val="59595A"/>
                        </a:solidFill>
                        <a:latin typeface="Gill Sans MT" panose="020B0502020104020203" pitchFamily="34" charset="0"/>
                        <a:ea typeface="+mj-ea"/>
                      </a:endParaRPr>
                    </a:p>
                  </a:txBody>
                  <a:tcPr anchor="ctr"/>
                </a:tc>
                <a:extLst>
                  <a:ext uri="{0D108BD9-81ED-4DB2-BD59-A6C34878D82A}">
                    <a16:rowId xmlns:a16="http://schemas.microsoft.com/office/drawing/2014/main" val="2911731517"/>
                  </a:ext>
                </a:extLst>
              </a:tr>
              <a:tr h="530443">
                <a:tc>
                  <a:txBody>
                    <a:bodyPr/>
                    <a:lstStyle/>
                    <a:p>
                      <a:pPr algn="ctr"/>
                      <a:r>
                        <a:rPr lang="zh-CN" altLang="en-US" sz="1600" b="1" dirty="0">
                          <a:solidFill>
                            <a:srgbClr val="59595A"/>
                          </a:solidFill>
                          <a:latin typeface="Gill Sans MT" panose="020B0502020104020203" pitchFamily="34" charset="0"/>
                          <a:ea typeface="+mj-ea"/>
                        </a:rPr>
                        <a:t>位宽</a:t>
                      </a:r>
                      <a:r>
                        <a:rPr lang="en-US" altLang="zh-CN" sz="1600" b="1" dirty="0">
                          <a:solidFill>
                            <a:srgbClr val="59595A"/>
                          </a:solidFill>
                          <a:latin typeface="Gill Sans MT" panose="020B0502020104020203" pitchFamily="34" charset="0"/>
                          <a:ea typeface="+mj-ea"/>
                        </a:rPr>
                        <a:t>bit</a:t>
                      </a:r>
                      <a:r>
                        <a:rPr lang="zh-CN" altLang="en-US" sz="1600" b="1" dirty="0">
                          <a:solidFill>
                            <a:srgbClr val="59595A"/>
                          </a:solidFill>
                          <a:latin typeface="Gill Sans MT" panose="020B0502020104020203" pitchFamily="34" charset="0"/>
                          <a:ea typeface="+mj-ea"/>
                        </a:rPr>
                        <a:t> </a:t>
                      </a:r>
                      <a:r>
                        <a:rPr lang="en-US" altLang="zh-CN" sz="1600" b="1" dirty="0">
                          <a:solidFill>
                            <a:srgbClr val="59595A"/>
                          </a:solidFill>
                          <a:latin typeface="Gill Sans MT" panose="020B0502020104020203" pitchFamily="34" charset="0"/>
                          <a:ea typeface="+mj-ea"/>
                        </a:rPr>
                        <a:t>width</a:t>
                      </a:r>
                      <a:r>
                        <a:rPr lang="zh-CN" altLang="en-US" sz="1600" b="1" dirty="0">
                          <a:solidFill>
                            <a:srgbClr val="59595A"/>
                          </a:solidFill>
                          <a:latin typeface="Gill Sans MT" panose="020B0502020104020203" pitchFamily="34" charset="0"/>
                          <a:ea typeface="+mj-ea"/>
                        </a:rPr>
                        <a:t> </a:t>
                      </a:r>
                    </a:p>
                  </a:txBody>
                  <a:tcPr anchor="ctr"/>
                </a:tc>
                <a:tc>
                  <a:txBody>
                    <a:bodyPr/>
                    <a:lstStyle/>
                    <a:p>
                      <a:pPr algn="ctr"/>
                      <a:r>
                        <a:rPr lang="en-US" altLang="zh-CN" sz="1600" b="0" dirty="0">
                          <a:solidFill>
                            <a:srgbClr val="59595A"/>
                          </a:solidFill>
                          <a:latin typeface="Gill Sans MT" panose="020B0502020104020203" pitchFamily="34" charset="0"/>
                          <a:ea typeface="+mj-ea"/>
                        </a:rPr>
                        <a:t>64b</a:t>
                      </a:r>
                      <a:endParaRPr lang="zh-CN" altLang="en-US" sz="1600" b="0" dirty="0">
                        <a:solidFill>
                          <a:srgbClr val="59595A"/>
                        </a:solidFill>
                        <a:latin typeface="Gill Sans MT" panose="020B0502020104020203" pitchFamily="34" charset="0"/>
                        <a:ea typeface="+mj-ea"/>
                      </a:endParaRPr>
                    </a:p>
                  </a:txBody>
                  <a:tcPr anchor="ctr"/>
                </a:tc>
                <a:extLst>
                  <a:ext uri="{0D108BD9-81ED-4DB2-BD59-A6C34878D82A}">
                    <a16:rowId xmlns:a16="http://schemas.microsoft.com/office/drawing/2014/main" val="3829069837"/>
                  </a:ext>
                </a:extLst>
              </a:tr>
              <a:tr h="530443">
                <a:tc>
                  <a:txBody>
                    <a:bodyPr/>
                    <a:lstStyle/>
                    <a:p>
                      <a:pPr algn="ctr"/>
                      <a:r>
                        <a:rPr lang="en-US" altLang="zh-CN" sz="1600" b="1" dirty="0">
                          <a:solidFill>
                            <a:srgbClr val="59595A"/>
                          </a:solidFill>
                          <a:latin typeface="Gill Sans MT" panose="020B0502020104020203" pitchFamily="34" charset="0"/>
                          <a:ea typeface="+mj-ea"/>
                        </a:rPr>
                        <a:t>SMT</a:t>
                      </a:r>
                      <a:endParaRPr lang="zh-CN" altLang="en-US" sz="1600" b="1" dirty="0">
                        <a:solidFill>
                          <a:srgbClr val="59595A"/>
                        </a:solidFill>
                        <a:latin typeface="Gill Sans MT" panose="020B0502020104020203" pitchFamily="34" charset="0"/>
                        <a:ea typeface="+mj-ea"/>
                      </a:endParaRPr>
                    </a:p>
                  </a:txBody>
                  <a:tcPr anchor="ctr"/>
                </a:tc>
                <a:tc>
                  <a:txBody>
                    <a:bodyPr/>
                    <a:lstStyle/>
                    <a:p>
                      <a:pPr algn="ctr"/>
                      <a:r>
                        <a:rPr lang="en-US" altLang="zh-CN" sz="1600" b="0" dirty="0">
                          <a:solidFill>
                            <a:srgbClr val="59595A"/>
                          </a:solidFill>
                          <a:latin typeface="Gill Sans MT" panose="020B0502020104020203" pitchFamily="34" charset="0"/>
                          <a:ea typeface="+mj-ea"/>
                        </a:rPr>
                        <a:t>4</a:t>
                      </a:r>
                      <a:r>
                        <a:rPr lang="zh-CN" altLang="en-US" sz="1600" b="0" dirty="0">
                          <a:solidFill>
                            <a:srgbClr val="59595A"/>
                          </a:solidFill>
                          <a:latin typeface="Gill Sans MT" panose="020B0502020104020203" pitchFamily="34" charset="0"/>
                          <a:ea typeface="+mj-ea"/>
                        </a:rPr>
                        <a:t>路</a:t>
                      </a:r>
                    </a:p>
                  </a:txBody>
                  <a:tcPr anchor="ctr"/>
                </a:tc>
                <a:extLst>
                  <a:ext uri="{0D108BD9-81ED-4DB2-BD59-A6C34878D82A}">
                    <a16:rowId xmlns:a16="http://schemas.microsoft.com/office/drawing/2014/main" val="4235343888"/>
                  </a:ext>
                </a:extLst>
              </a:tr>
              <a:tr h="530443">
                <a:tc>
                  <a:txBody>
                    <a:bodyPr/>
                    <a:lstStyle/>
                    <a:p>
                      <a:pPr algn="ctr"/>
                      <a:r>
                        <a:rPr lang="en-US" altLang="zh-CN" sz="1600" b="1" dirty="0">
                          <a:solidFill>
                            <a:srgbClr val="59595A"/>
                          </a:solidFill>
                          <a:latin typeface="Gill Sans MT" panose="020B0502020104020203" pitchFamily="34" charset="0"/>
                          <a:ea typeface="+mj-ea"/>
                        </a:rPr>
                        <a:t>MM</a:t>
                      </a:r>
                      <a:r>
                        <a:rPr lang="zh-CN" altLang="en-US" sz="1600" b="1" dirty="0">
                          <a:solidFill>
                            <a:srgbClr val="59595A"/>
                          </a:solidFill>
                          <a:latin typeface="Gill Sans MT" panose="020B0502020104020203" pitchFamily="34" charset="0"/>
                          <a:ea typeface="+mj-ea"/>
                        </a:rPr>
                        <a:t>单元</a:t>
                      </a:r>
                    </a:p>
                  </a:txBody>
                  <a:tcPr anchor="ctr"/>
                </a:tc>
                <a:tc>
                  <a:txBody>
                    <a:bodyPr/>
                    <a:lstStyle/>
                    <a:p>
                      <a:pPr algn="ctr"/>
                      <a:r>
                        <a:rPr lang="en-US" altLang="zh-CN" sz="1600" b="0" dirty="0">
                          <a:solidFill>
                            <a:srgbClr val="59595A"/>
                          </a:solidFill>
                          <a:latin typeface="Gill Sans MT" panose="020B0502020104020203" pitchFamily="34" charset="0"/>
                          <a:ea typeface="+mj-ea"/>
                        </a:rPr>
                        <a:t>4</a:t>
                      </a:r>
                      <a:r>
                        <a:rPr lang="zh-CN" altLang="en-US" sz="1600" b="0" dirty="0">
                          <a:solidFill>
                            <a:srgbClr val="59595A"/>
                          </a:solidFill>
                          <a:latin typeface="Gill Sans MT" panose="020B0502020104020203" pitchFamily="34" charset="0"/>
                          <a:ea typeface="+mj-ea"/>
                        </a:rPr>
                        <a:t>路 </a:t>
                      </a:r>
                      <a:r>
                        <a:rPr lang="en-US" altLang="zh-CN" sz="1600" b="0" dirty="0">
                          <a:solidFill>
                            <a:srgbClr val="59595A"/>
                          </a:solidFill>
                          <a:latin typeface="Gill Sans MT" panose="020B0502020104020203" pitchFamily="34" charset="0"/>
                          <a:ea typeface="+mj-ea"/>
                        </a:rPr>
                        <a:t>8x8</a:t>
                      </a:r>
                      <a:endParaRPr lang="zh-CN" altLang="en-US" sz="1600" b="0" dirty="0">
                        <a:solidFill>
                          <a:srgbClr val="59595A"/>
                        </a:solidFill>
                        <a:latin typeface="Gill Sans MT" panose="020B0502020104020203" pitchFamily="34" charset="0"/>
                        <a:ea typeface="+mj-ea"/>
                      </a:endParaRPr>
                    </a:p>
                  </a:txBody>
                  <a:tcPr anchor="ctr"/>
                </a:tc>
                <a:extLst>
                  <a:ext uri="{0D108BD9-81ED-4DB2-BD59-A6C34878D82A}">
                    <a16:rowId xmlns:a16="http://schemas.microsoft.com/office/drawing/2014/main" val="2361064064"/>
                  </a:ext>
                </a:extLst>
              </a:tr>
              <a:tr h="530443">
                <a:tc>
                  <a:txBody>
                    <a:bodyPr/>
                    <a:lstStyle/>
                    <a:p>
                      <a:pPr algn="ctr"/>
                      <a:r>
                        <a:rPr lang="zh-CN" altLang="en-US" sz="1600" b="1" dirty="0">
                          <a:solidFill>
                            <a:srgbClr val="59595A"/>
                          </a:solidFill>
                          <a:latin typeface="Gill Sans MT" panose="020B0502020104020203" pitchFamily="34" charset="0"/>
                          <a:ea typeface="+mj-ea"/>
                        </a:rPr>
                        <a:t>主频</a:t>
                      </a:r>
                    </a:p>
                  </a:txBody>
                  <a:tcPr anchor="ctr"/>
                </a:tc>
                <a:tc>
                  <a:txBody>
                    <a:bodyPr/>
                    <a:lstStyle/>
                    <a:p>
                      <a:pPr algn="ctr"/>
                      <a:r>
                        <a:rPr lang="en-US" altLang="zh-CN" sz="1600" b="0" dirty="0">
                          <a:solidFill>
                            <a:srgbClr val="59595A"/>
                          </a:solidFill>
                          <a:latin typeface="Gill Sans MT" panose="020B0502020104020203" pitchFamily="34" charset="0"/>
                          <a:ea typeface="+mj-ea"/>
                        </a:rPr>
                        <a:t>2GHz</a:t>
                      </a:r>
                      <a:endParaRPr lang="zh-CN" altLang="en-US" sz="1600" b="0" dirty="0">
                        <a:solidFill>
                          <a:srgbClr val="59595A"/>
                        </a:solidFill>
                        <a:latin typeface="Gill Sans MT" panose="020B0502020104020203" pitchFamily="34" charset="0"/>
                        <a:ea typeface="+mj-ea"/>
                      </a:endParaRPr>
                    </a:p>
                  </a:txBody>
                  <a:tcPr anchor="ctr"/>
                </a:tc>
                <a:extLst>
                  <a:ext uri="{0D108BD9-81ED-4DB2-BD59-A6C34878D82A}">
                    <a16:rowId xmlns:a16="http://schemas.microsoft.com/office/drawing/2014/main" val="1554630205"/>
                  </a:ext>
                </a:extLst>
              </a:tr>
              <a:tr h="530443">
                <a:tc>
                  <a:txBody>
                    <a:bodyPr/>
                    <a:lstStyle/>
                    <a:p>
                      <a:pPr algn="ctr"/>
                      <a:r>
                        <a:rPr lang="zh-CN" altLang="en-US" sz="1600" b="1" dirty="0">
                          <a:solidFill>
                            <a:srgbClr val="59595A"/>
                          </a:solidFill>
                          <a:latin typeface="Gill Sans MT" panose="020B0502020104020203" pitchFamily="34" charset="0"/>
                          <a:ea typeface="+mj-ea"/>
                        </a:rPr>
                        <a:t>取指</a:t>
                      </a:r>
                    </a:p>
                  </a:txBody>
                  <a:tcPr anchor="ctr"/>
                </a:tc>
                <a:tc>
                  <a:txBody>
                    <a:bodyPr/>
                    <a:lstStyle/>
                    <a:p>
                      <a:pPr algn="ctr"/>
                      <a:r>
                        <a:rPr lang="en-US" altLang="zh-CN" sz="1600" b="0" dirty="0">
                          <a:solidFill>
                            <a:srgbClr val="59595A"/>
                          </a:solidFill>
                          <a:latin typeface="Gill Sans MT" panose="020B0502020104020203" pitchFamily="34" charset="0"/>
                          <a:ea typeface="+mj-ea"/>
                        </a:rPr>
                        <a:t>32B</a:t>
                      </a:r>
                      <a:endParaRPr lang="zh-CN" altLang="en-US" sz="1600" b="0" dirty="0">
                        <a:solidFill>
                          <a:srgbClr val="59595A"/>
                        </a:solidFill>
                        <a:latin typeface="Gill Sans MT" panose="020B0502020104020203" pitchFamily="34" charset="0"/>
                        <a:ea typeface="+mj-ea"/>
                      </a:endParaRPr>
                    </a:p>
                  </a:txBody>
                  <a:tcPr anchor="ctr"/>
                </a:tc>
                <a:extLst>
                  <a:ext uri="{0D108BD9-81ED-4DB2-BD59-A6C34878D82A}">
                    <a16:rowId xmlns:a16="http://schemas.microsoft.com/office/drawing/2014/main" val="1942069305"/>
                  </a:ext>
                </a:extLst>
              </a:tr>
              <a:tr h="530443">
                <a:tc>
                  <a:txBody>
                    <a:bodyPr/>
                    <a:lstStyle/>
                    <a:p>
                      <a:pPr algn="ctr"/>
                      <a:r>
                        <a:rPr lang="en-US" altLang="zh-CN" sz="1600" b="1" dirty="0">
                          <a:solidFill>
                            <a:srgbClr val="59595A"/>
                          </a:solidFill>
                          <a:latin typeface="Gill Sans MT" panose="020B0502020104020203" pitchFamily="34" charset="0"/>
                          <a:ea typeface="+mj-ea"/>
                        </a:rPr>
                        <a:t>SIMD</a:t>
                      </a:r>
                      <a:endParaRPr lang="zh-CN" altLang="en-US" sz="1600" b="1" dirty="0">
                        <a:solidFill>
                          <a:srgbClr val="59595A"/>
                        </a:solidFill>
                        <a:latin typeface="Gill Sans MT" panose="020B0502020104020203" pitchFamily="34" charset="0"/>
                        <a:ea typeface="+mj-ea"/>
                      </a:endParaRPr>
                    </a:p>
                  </a:txBody>
                  <a:tcPr anchor="ctr"/>
                </a:tc>
                <a:tc>
                  <a:txBody>
                    <a:bodyPr/>
                    <a:lstStyle/>
                    <a:p>
                      <a:pPr algn="ctr"/>
                      <a:r>
                        <a:rPr lang="en-US" altLang="zh-CN" sz="1600" b="0" dirty="0">
                          <a:solidFill>
                            <a:srgbClr val="59595A"/>
                          </a:solidFill>
                          <a:latin typeface="Gill Sans MT" panose="020B0502020104020203" pitchFamily="34" charset="0"/>
                          <a:ea typeface="+mj-ea"/>
                        </a:rPr>
                        <a:t>64B</a:t>
                      </a:r>
                      <a:endParaRPr lang="zh-CN" altLang="en-US" sz="1600" b="0" dirty="0">
                        <a:solidFill>
                          <a:srgbClr val="59595A"/>
                        </a:solidFill>
                        <a:latin typeface="Gill Sans MT" panose="020B0502020104020203" pitchFamily="34" charset="0"/>
                        <a:ea typeface="+mj-ea"/>
                      </a:endParaRPr>
                    </a:p>
                  </a:txBody>
                  <a:tcPr anchor="ctr"/>
                </a:tc>
                <a:extLst>
                  <a:ext uri="{0D108BD9-81ED-4DB2-BD59-A6C34878D82A}">
                    <a16:rowId xmlns:a16="http://schemas.microsoft.com/office/drawing/2014/main" val="3470060918"/>
                  </a:ext>
                </a:extLst>
              </a:tr>
              <a:tr h="530443">
                <a:tc>
                  <a:txBody>
                    <a:bodyPr/>
                    <a:lstStyle/>
                    <a:p>
                      <a:pPr algn="ctr"/>
                      <a:r>
                        <a:rPr lang="en-US" altLang="zh-CN" sz="1600" b="1" dirty="0">
                          <a:solidFill>
                            <a:srgbClr val="59595A"/>
                          </a:solidFill>
                          <a:latin typeface="Gill Sans MT" panose="020B0502020104020203" pitchFamily="34" charset="0"/>
                          <a:ea typeface="+mj-ea"/>
                        </a:rPr>
                        <a:t>SRAM</a:t>
                      </a:r>
                      <a:r>
                        <a:rPr lang="zh-CN" altLang="en-US" sz="1600" b="1" dirty="0">
                          <a:solidFill>
                            <a:srgbClr val="59595A"/>
                          </a:solidFill>
                          <a:latin typeface="Gill Sans MT" panose="020B0502020104020203" pitchFamily="34" charset="0"/>
                          <a:ea typeface="+mj-ea"/>
                        </a:rPr>
                        <a:t> </a:t>
                      </a:r>
                      <a:r>
                        <a:rPr lang="en-US" altLang="zh-CN" sz="1600" b="1" dirty="0">
                          <a:solidFill>
                            <a:srgbClr val="59595A"/>
                          </a:solidFill>
                          <a:latin typeface="Gill Sans MT" panose="020B0502020104020203" pitchFamily="34" charset="0"/>
                          <a:ea typeface="+mj-ea"/>
                        </a:rPr>
                        <a:t>Size</a:t>
                      </a:r>
                      <a:endParaRPr lang="zh-CN" altLang="en-US" sz="1600" b="1" dirty="0">
                        <a:solidFill>
                          <a:srgbClr val="59595A"/>
                        </a:solidFill>
                        <a:latin typeface="Gill Sans MT" panose="020B0502020104020203" pitchFamily="34" charset="0"/>
                        <a:ea typeface="+mj-ea"/>
                      </a:endParaRPr>
                    </a:p>
                  </a:txBody>
                  <a:tcPr anchor="ctr"/>
                </a:tc>
                <a:tc>
                  <a:txBody>
                    <a:bodyPr/>
                    <a:lstStyle/>
                    <a:p>
                      <a:pPr algn="ctr"/>
                      <a:r>
                        <a:rPr lang="en-US" altLang="zh-CN" sz="1600" b="0" dirty="0">
                          <a:solidFill>
                            <a:srgbClr val="59595A"/>
                          </a:solidFill>
                          <a:latin typeface="Gill Sans MT" panose="020B0502020104020203" pitchFamily="34" charset="0"/>
                          <a:ea typeface="+mj-ea"/>
                        </a:rPr>
                        <a:t>1.25MB</a:t>
                      </a:r>
                      <a:endParaRPr lang="zh-CN" altLang="en-US" sz="1600" b="0" dirty="0">
                        <a:solidFill>
                          <a:srgbClr val="59595A"/>
                        </a:solidFill>
                        <a:latin typeface="Gill Sans MT" panose="020B0502020104020203" pitchFamily="34" charset="0"/>
                        <a:ea typeface="+mj-ea"/>
                      </a:endParaRPr>
                    </a:p>
                  </a:txBody>
                  <a:tcPr anchor="ctr"/>
                </a:tc>
                <a:extLst>
                  <a:ext uri="{0D108BD9-81ED-4DB2-BD59-A6C34878D82A}">
                    <a16:rowId xmlns:a16="http://schemas.microsoft.com/office/drawing/2014/main" val="2254384791"/>
                  </a:ext>
                </a:extLst>
              </a:tr>
              <a:tr h="530443">
                <a:tc>
                  <a:txBody>
                    <a:bodyPr/>
                    <a:lstStyle/>
                    <a:p>
                      <a:pPr algn="ctr"/>
                      <a:r>
                        <a:rPr lang="en-US" altLang="zh-CN" sz="1600" b="1" dirty="0">
                          <a:solidFill>
                            <a:srgbClr val="59595A"/>
                          </a:solidFill>
                          <a:latin typeface="Gill Sans MT" panose="020B0502020104020203" pitchFamily="34" charset="0"/>
                          <a:ea typeface="+mj-ea"/>
                        </a:rPr>
                        <a:t>SRAM</a:t>
                      </a:r>
                      <a:r>
                        <a:rPr lang="zh-CN" altLang="en-US" sz="1600" b="1" dirty="0">
                          <a:solidFill>
                            <a:srgbClr val="59595A"/>
                          </a:solidFill>
                          <a:latin typeface="Gill Sans MT" panose="020B0502020104020203" pitchFamily="34" charset="0"/>
                          <a:ea typeface="+mj-ea"/>
                        </a:rPr>
                        <a:t> </a:t>
                      </a:r>
                      <a:r>
                        <a:rPr lang="en-US" altLang="zh-CN" sz="1600" b="1" dirty="0">
                          <a:solidFill>
                            <a:srgbClr val="59595A"/>
                          </a:solidFill>
                          <a:latin typeface="Gill Sans MT" panose="020B0502020104020203" pitchFamily="34" charset="0"/>
                          <a:ea typeface="+mj-ea"/>
                        </a:rPr>
                        <a:t>Rate</a:t>
                      </a:r>
                      <a:endParaRPr lang="zh-CN" altLang="en-US" sz="1600" b="1" dirty="0">
                        <a:solidFill>
                          <a:srgbClr val="59595A"/>
                        </a:solidFill>
                        <a:latin typeface="Gill Sans MT" panose="020B0502020104020203" pitchFamily="34" charset="0"/>
                        <a:ea typeface="+mj-ea"/>
                      </a:endParaRPr>
                    </a:p>
                  </a:txBody>
                  <a:tcPr anchor="ctr"/>
                </a:tc>
                <a:tc>
                  <a:txBody>
                    <a:bodyPr/>
                    <a:lstStyle/>
                    <a:p>
                      <a:pPr algn="ctr"/>
                      <a:r>
                        <a:rPr lang="en-US" altLang="zh-CN" sz="1600" b="0" dirty="0">
                          <a:solidFill>
                            <a:srgbClr val="59595A"/>
                          </a:solidFill>
                          <a:latin typeface="Gill Sans MT" panose="020B0502020104020203" pitchFamily="34" charset="0"/>
                          <a:ea typeface="+mj-ea"/>
                        </a:rPr>
                        <a:t>read:</a:t>
                      </a:r>
                      <a:r>
                        <a:rPr lang="zh-CN" altLang="en-US" sz="1600" b="0" dirty="0">
                          <a:solidFill>
                            <a:srgbClr val="59595A"/>
                          </a:solidFill>
                          <a:latin typeface="Gill Sans MT" panose="020B0502020104020203" pitchFamily="34" charset="0"/>
                          <a:ea typeface="+mj-ea"/>
                        </a:rPr>
                        <a:t> </a:t>
                      </a:r>
                      <a:r>
                        <a:rPr lang="en-US" altLang="zh-CN" sz="1600" b="0" dirty="0">
                          <a:solidFill>
                            <a:srgbClr val="59595A"/>
                          </a:solidFill>
                          <a:latin typeface="Gill Sans MT" panose="020B0502020104020203" pitchFamily="34" charset="0"/>
                          <a:ea typeface="+mj-ea"/>
                        </a:rPr>
                        <a:t>400</a:t>
                      </a:r>
                      <a:r>
                        <a:rPr lang="zh-CN" altLang="en-US" sz="1600" b="0" dirty="0">
                          <a:solidFill>
                            <a:srgbClr val="59595A"/>
                          </a:solidFill>
                          <a:latin typeface="Gill Sans MT" panose="020B0502020104020203" pitchFamily="34" charset="0"/>
                          <a:ea typeface="+mj-ea"/>
                        </a:rPr>
                        <a:t> </a:t>
                      </a:r>
                      <a:r>
                        <a:rPr lang="en-US" altLang="zh-CN" sz="1600" b="0" dirty="0">
                          <a:solidFill>
                            <a:srgbClr val="59595A"/>
                          </a:solidFill>
                          <a:latin typeface="Gill Sans MT" panose="020B0502020104020203" pitchFamily="34" charset="0"/>
                          <a:ea typeface="+mj-ea"/>
                        </a:rPr>
                        <a:t>GB/s</a:t>
                      </a:r>
                    </a:p>
                    <a:p>
                      <a:pPr algn="ctr"/>
                      <a:r>
                        <a:rPr lang="en-US" altLang="zh-CN" sz="1600" b="0" dirty="0">
                          <a:solidFill>
                            <a:srgbClr val="59595A"/>
                          </a:solidFill>
                          <a:latin typeface="Gill Sans MT" panose="020B0502020104020203" pitchFamily="34" charset="0"/>
                          <a:ea typeface="+mj-ea"/>
                        </a:rPr>
                        <a:t>write:</a:t>
                      </a:r>
                      <a:r>
                        <a:rPr lang="zh-CN" altLang="en-US" sz="1600" b="0" dirty="0">
                          <a:solidFill>
                            <a:srgbClr val="59595A"/>
                          </a:solidFill>
                          <a:latin typeface="Gill Sans MT" panose="020B0502020104020203" pitchFamily="34" charset="0"/>
                          <a:ea typeface="+mj-ea"/>
                        </a:rPr>
                        <a:t> </a:t>
                      </a:r>
                      <a:r>
                        <a:rPr lang="en-US" altLang="zh-CN" sz="1600" b="0" dirty="0">
                          <a:solidFill>
                            <a:srgbClr val="59595A"/>
                          </a:solidFill>
                          <a:latin typeface="Gill Sans MT" panose="020B0502020104020203" pitchFamily="34" charset="0"/>
                          <a:ea typeface="+mj-ea"/>
                        </a:rPr>
                        <a:t>270</a:t>
                      </a:r>
                      <a:r>
                        <a:rPr lang="zh-CN" altLang="en-US" sz="1600" b="0" dirty="0">
                          <a:solidFill>
                            <a:srgbClr val="59595A"/>
                          </a:solidFill>
                          <a:latin typeface="Gill Sans MT" panose="020B0502020104020203" pitchFamily="34" charset="0"/>
                          <a:ea typeface="+mj-ea"/>
                        </a:rPr>
                        <a:t> </a:t>
                      </a:r>
                      <a:r>
                        <a:rPr lang="en-US" altLang="zh-CN" sz="1600" b="0" dirty="0">
                          <a:solidFill>
                            <a:srgbClr val="59595A"/>
                          </a:solidFill>
                          <a:latin typeface="Gill Sans MT" panose="020B0502020104020203" pitchFamily="34" charset="0"/>
                          <a:ea typeface="+mj-ea"/>
                        </a:rPr>
                        <a:t>GB/s</a:t>
                      </a:r>
                      <a:endParaRPr lang="zh-CN" altLang="en-US" sz="1600" b="0" dirty="0">
                        <a:solidFill>
                          <a:srgbClr val="59595A"/>
                        </a:solidFill>
                        <a:latin typeface="Gill Sans MT" panose="020B0502020104020203" pitchFamily="34" charset="0"/>
                        <a:ea typeface="+mj-ea"/>
                      </a:endParaRPr>
                    </a:p>
                  </a:txBody>
                  <a:tcPr anchor="ctr"/>
                </a:tc>
                <a:extLst>
                  <a:ext uri="{0D108BD9-81ED-4DB2-BD59-A6C34878D82A}">
                    <a16:rowId xmlns:a16="http://schemas.microsoft.com/office/drawing/2014/main" val="2171483298"/>
                  </a:ext>
                </a:extLst>
              </a:tr>
            </a:tbl>
          </a:graphicData>
        </a:graphic>
      </p:graphicFrame>
      <p:pic>
        <p:nvPicPr>
          <p:cNvPr id="7" name="图片 6">
            <a:extLst>
              <a:ext uri="{FF2B5EF4-FFF2-40B4-BE49-F238E27FC236}">
                <a16:creationId xmlns:a16="http://schemas.microsoft.com/office/drawing/2014/main" id="{37A76ED0-F89A-3A4F-B9EF-7D1ED15C420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874245" y="1340768"/>
            <a:ext cx="6983414" cy="4896544"/>
          </a:xfrm>
          <a:prstGeom prst="rect">
            <a:avLst/>
          </a:prstGeom>
        </p:spPr>
      </p:pic>
    </p:spTree>
    <p:extLst>
      <p:ext uri="{BB962C8B-B14F-4D97-AF65-F5344CB8AC3E}">
        <p14:creationId xmlns:p14="http://schemas.microsoft.com/office/powerpoint/2010/main" val="93646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7F9FA76-5812-3F44-8DA1-26F99F856AC3}"/>
              </a:ext>
            </a:extLst>
          </p:cNvPr>
          <p:cNvSpPr>
            <a:spLocks noGrp="1"/>
          </p:cNvSpPr>
          <p:nvPr>
            <p:ph type="title"/>
          </p:nvPr>
        </p:nvSpPr>
        <p:spPr/>
        <p:txBody>
          <a:bodyPr/>
          <a:lstStyle/>
          <a:p>
            <a:r>
              <a:rPr lang="en-US" altLang="zh-CN" dirty="0"/>
              <a:t>DOJO</a:t>
            </a:r>
            <a:r>
              <a:rPr lang="zh-CN" altLang="en-US" dirty="0"/>
              <a:t> </a:t>
            </a:r>
            <a:r>
              <a:rPr lang="en-US" altLang="zh-CN" dirty="0"/>
              <a:t>Core</a:t>
            </a:r>
            <a:r>
              <a:rPr lang="zh-CN" altLang="en-US" dirty="0"/>
              <a:t> 的结构和特点</a:t>
            </a:r>
          </a:p>
        </p:txBody>
      </p:sp>
      <p:sp>
        <p:nvSpPr>
          <p:cNvPr id="5" name="内容占位符 4">
            <a:extLst>
              <a:ext uri="{FF2B5EF4-FFF2-40B4-BE49-F238E27FC236}">
                <a16:creationId xmlns:a16="http://schemas.microsoft.com/office/drawing/2014/main" id="{11C91D4C-7CD5-7B4A-ABA1-EDCEE6E5707F}"/>
              </a:ext>
            </a:extLst>
          </p:cNvPr>
          <p:cNvSpPr>
            <a:spLocks noGrp="1"/>
          </p:cNvSpPr>
          <p:nvPr>
            <p:ph sz="half" idx="1"/>
          </p:nvPr>
        </p:nvSpPr>
        <p:spPr>
          <a:xfrm>
            <a:off x="623636" y="1412776"/>
            <a:ext cx="3746554" cy="4608512"/>
          </a:xfrm>
        </p:spPr>
        <p:txBody>
          <a:bodyPr anchor="ctr"/>
          <a:lstStyle/>
          <a:p>
            <a:pPr>
              <a:spcAft>
                <a:spcPts val="1000"/>
              </a:spcAft>
            </a:pPr>
            <a:r>
              <a:rPr lang="zh-CN" altLang="en-US" sz="1800" dirty="0"/>
              <a:t>每个 </a:t>
            </a:r>
            <a:r>
              <a:rPr lang="en-US" altLang="zh-CN" sz="1800" dirty="0"/>
              <a:t>DOJO</a:t>
            </a:r>
            <a:r>
              <a:rPr lang="zh-CN" altLang="en-US" sz="1800" dirty="0"/>
              <a:t> 核心是带有向量计算</a:t>
            </a:r>
            <a:r>
              <a:rPr lang="en-US" altLang="zh-CN" sz="1800" dirty="0"/>
              <a:t>/</a:t>
            </a:r>
            <a:r>
              <a:rPr lang="zh-CN" altLang="en-US" sz="1800" dirty="0"/>
              <a:t>矩阵计算能力的处理器，具有完整的取指、译码、执行部件；</a:t>
            </a:r>
            <a:r>
              <a:rPr lang="en-US" altLang="zh-CN" sz="1800" dirty="0"/>
              <a:t> </a:t>
            </a:r>
          </a:p>
          <a:p>
            <a:pPr>
              <a:spcAft>
                <a:spcPts val="1000"/>
              </a:spcAft>
            </a:pPr>
            <a:endParaRPr lang="en-US" altLang="zh-CN" sz="1800" dirty="0"/>
          </a:p>
          <a:p>
            <a:pPr>
              <a:spcAft>
                <a:spcPts val="1000"/>
              </a:spcAft>
            </a:pPr>
            <a:r>
              <a:rPr lang="en-US" altLang="zh-CN" sz="1800" dirty="0"/>
              <a:t>D1</a:t>
            </a:r>
            <a:r>
              <a:rPr lang="zh-CN" altLang="en-US" sz="1800" dirty="0"/>
              <a:t> 指令集类似于 </a:t>
            </a:r>
            <a:r>
              <a:rPr lang="en-US" altLang="zh-CN" sz="1800" dirty="0"/>
              <a:t>RISC-V</a:t>
            </a:r>
            <a:r>
              <a:rPr lang="zh-CN" altLang="en-US" sz="1800" dirty="0"/>
              <a:t>，频率 </a:t>
            </a:r>
            <a:r>
              <a:rPr lang="en-US" altLang="zh-CN" sz="1800" dirty="0"/>
              <a:t>2GHz</a:t>
            </a:r>
            <a:r>
              <a:rPr lang="zh-CN" altLang="en-US" sz="1800" dirty="0"/>
              <a:t>，</a:t>
            </a:r>
            <a:r>
              <a:rPr lang="en-US" altLang="zh-CN" sz="1800" dirty="0"/>
              <a:t>4</a:t>
            </a:r>
            <a:r>
              <a:rPr lang="zh-CN" altLang="en-US" sz="1800" dirty="0"/>
              <a:t> 组 </a:t>
            </a:r>
            <a:r>
              <a:rPr lang="en-US" altLang="zh-CN" sz="1800" dirty="0"/>
              <a:t>8x8</a:t>
            </a:r>
            <a:r>
              <a:rPr lang="zh-CN" altLang="en-US" sz="1800" dirty="0"/>
              <a:t> 矩阵乘法计算单元，具有一组自定义向量指令 </a:t>
            </a:r>
            <a:r>
              <a:rPr lang="en-US" altLang="zh-CN" sz="1800" dirty="0"/>
              <a:t>AI</a:t>
            </a:r>
            <a:r>
              <a:rPr lang="zh-CN" altLang="en-US" sz="1800" dirty="0"/>
              <a:t> 计算。</a:t>
            </a:r>
          </a:p>
        </p:txBody>
      </p:sp>
      <p:pic>
        <p:nvPicPr>
          <p:cNvPr id="8" name="图片 7">
            <a:extLst>
              <a:ext uri="{FF2B5EF4-FFF2-40B4-BE49-F238E27FC236}">
                <a16:creationId xmlns:a16="http://schemas.microsoft.com/office/drawing/2014/main" id="{91BC9A63-0F88-824D-9A34-2D053BC74A8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802237" y="1412776"/>
            <a:ext cx="6983414" cy="4896544"/>
          </a:xfrm>
          <a:prstGeom prst="rect">
            <a:avLst/>
          </a:prstGeom>
        </p:spPr>
      </p:pic>
    </p:spTree>
    <p:extLst>
      <p:ext uri="{BB962C8B-B14F-4D97-AF65-F5344CB8AC3E}">
        <p14:creationId xmlns:p14="http://schemas.microsoft.com/office/powerpoint/2010/main" val="2361511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36991</TotalTime>
  <Words>2960</Words>
  <Application>Microsoft Macintosh PowerPoint</Application>
  <PresentationFormat>自定义</PresentationFormat>
  <Paragraphs>252</Paragraphs>
  <Slides>40</Slides>
  <Notes>1</Notes>
  <HiddenSlides>0</HiddenSlides>
  <MMClips>0</MMClips>
  <ScaleCrop>false</ScaleCrop>
  <HeadingPairs>
    <vt:vector size="6" baseType="variant">
      <vt:variant>
        <vt:lpstr>已用的字体</vt:lpstr>
      </vt:variant>
      <vt:variant>
        <vt:i4>14</vt:i4>
      </vt:variant>
      <vt:variant>
        <vt:lpstr>主题</vt:lpstr>
      </vt:variant>
      <vt:variant>
        <vt:i4>7</vt:i4>
      </vt:variant>
      <vt:variant>
        <vt:lpstr>幻灯片标题</vt:lpstr>
      </vt:variant>
      <vt:variant>
        <vt:i4>40</vt:i4>
      </vt:variant>
    </vt:vector>
  </HeadingPairs>
  <TitlesOfParts>
    <vt:vector size="61" baseType="lpstr">
      <vt:lpstr>-apple-system</vt: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1_code01</vt:lpstr>
      <vt:lpstr>Thankyou</vt:lpstr>
      <vt:lpstr>PowerPoint 演示文稿</vt:lpstr>
      <vt:lpstr>PowerPoint 演示文稿</vt:lpstr>
      <vt:lpstr>PowerPoint 演示文稿</vt:lpstr>
      <vt:lpstr>PowerPoint 演示文稿</vt:lpstr>
      <vt:lpstr>DOJO 架构设计哲学</vt:lpstr>
      <vt:lpstr>DOJO 超级计算机系统</vt:lpstr>
      <vt:lpstr>PowerPoint 演示文稿</vt:lpstr>
      <vt:lpstr>DOJO Core 主要参数</vt:lpstr>
      <vt:lpstr>DOJO Core 的结构和特点</vt:lpstr>
      <vt:lpstr>DOJO Core 的结构和特点</vt:lpstr>
      <vt:lpstr>DOJO Core 的结构和特点</vt:lpstr>
      <vt:lpstr>DOJO Core 的结构和特点</vt:lpstr>
      <vt:lpstr>PowerPoint 演示文稿</vt:lpstr>
      <vt:lpstr>前端模块</vt:lpstr>
      <vt:lpstr>前端模块</vt:lpstr>
      <vt:lpstr>前端模块</vt:lpstr>
      <vt:lpstr>前端模块</vt:lpstr>
      <vt:lpstr>PowerPoint 演示文稿</vt:lpstr>
      <vt:lpstr>执行引擎</vt:lpstr>
      <vt:lpstr>执行引擎</vt:lpstr>
      <vt:lpstr>执行引擎</vt:lpstr>
      <vt:lpstr>执行引擎</vt:lpstr>
      <vt:lpstr>执行引擎</vt:lpstr>
      <vt:lpstr>矩阵计算单元</vt:lpstr>
      <vt:lpstr>矩阵计算单元</vt:lpstr>
      <vt:lpstr>PowerPoint 演示文稿</vt:lpstr>
      <vt:lpstr>SRAM</vt:lpstr>
      <vt:lpstr>SRAM</vt:lpstr>
      <vt:lpstr>NOC Router</vt:lpstr>
      <vt:lpstr>计算单元与 SRAM/NoC 数据交互</vt:lpstr>
      <vt:lpstr>计算单元与 SRAM/NoC 数据交互</vt:lpstr>
      <vt:lpstr>列表解析</vt:lpstr>
      <vt:lpstr>系统内存存取</vt:lpstr>
      <vt:lpstr>系统内存存取</vt:lpstr>
      <vt:lpstr>PowerPoint 演示文稿</vt:lpstr>
      <vt:lpstr>DOJO 指令集</vt:lpstr>
      <vt:lpstr>数据格式</vt:lpstr>
      <vt:lpstr>数据格式</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6490</cp:revision>
  <dcterms:created xsi:type="dcterms:W3CDTF">2015-01-14T10:38:57Z</dcterms:created>
  <dcterms:modified xsi:type="dcterms:W3CDTF">2023-06-03T12:31:32Z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